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56" r:id="rId3"/>
    <p:sldId id="282" r:id="rId4"/>
    <p:sldId id="258" r:id="rId5"/>
    <p:sldId id="260" r:id="rId6"/>
    <p:sldId id="265" r:id="rId7"/>
    <p:sldId id="268" r:id="rId8"/>
    <p:sldId id="266" r:id="rId9"/>
    <p:sldId id="269" r:id="rId10"/>
    <p:sldId id="267" r:id="rId11"/>
    <p:sldId id="259" r:id="rId12"/>
    <p:sldId id="261" r:id="rId13"/>
    <p:sldId id="280" r:id="rId14"/>
    <p:sldId id="263" r:id="rId15"/>
    <p:sldId id="283"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B297"/>
    <a:srgbClr val="233667"/>
    <a:srgbClr val="88B1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p:restoredTop sz="84111" autoAdjust="0"/>
  </p:normalViewPr>
  <p:slideViewPr>
    <p:cSldViewPr snapToGrid="0" snapToObjects="1">
      <p:cViewPr varScale="1">
        <p:scale>
          <a:sx n="93" d="100"/>
          <a:sy n="93" d="100"/>
        </p:scale>
        <p:origin x="115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30C9C9-F7D8-47EF-9D8A-9600F7C7F79C}"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71EE3-13DD-4402-8B7A-FF6F3416FB50}" type="slidenum">
              <a:rPr lang="en-US" smtClean="0"/>
              <a:t>‹#›</a:t>
            </a:fld>
            <a:endParaRPr lang="en-US"/>
          </a:p>
        </p:txBody>
      </p:sp>
    </p:spTree>
    <p:extLst>
      <p:ext uri="{BB962C8B-B14F-4D97-AF65-F5344CB8AC3E}">
        <p14:creationId xmlns:p14="http://schemas.microsoft.com/office/powerpoint/2010/main" val="1302281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a:t>
            </a:fld>
            <a:endParaRPr lang="en-US"/>
          </a:p>
        </p:txBody>
      </p:sp>
    </p:spTree>
    <p:extLst>
      <p:ext uri="{BB962C8B-B14F-4D97-AF65-F5344CB8AC3E}">
        <p14:creationId xmlns:p14="http://schemas.microsoft.com/office/powerpoint/2010/main" val="422406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OL 459 also has an internal hour meter to keep track of its</a:t>
            </a:r>
            <a:r>
              <a:rPr lang="en-US" baseline="0" dirty="0" smtClean="0"/>
              <a:t> usage as well as an easily accessible USB port on the rear of the unit facilitating remote operation via the factory provided software interface or the available software development kit.</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10</a:t>
            </a:fld>
            <a:endParaRPr lang="en-US"/>
          </a:p>
        </p:txBody>
      </p:sp>
    </p:spTree>
    <p:extLst>
      <p:ext uri="{BB962C8B-B14F-4D97-AF65-F5344CB8AC3E}">
        <p14:creationId xmlns:p14="http://schemas.microsoft.com/office/powerpoint/2010/main" val="4064905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combination of up</a:t>
            </a:r>
            <a:r>
              <a:rPr lang="en-US" baseline="0" dirty="0" smtClean="0"/>
              <a:t> to 80 individual LEDs in the 5 channel (2 blue, 1 green, and 2 red) provide a programmable, broadband spectrum throughout the visible and NIR range. Within this broadband spectrum, individual spectral or color profiles can be programmed by manually adjusting the driving currents to each separate channel with up to 10 separate profiles can be stored in the unit’s internal memory.</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11</a:t>
            </a:fld>
            <a:endParaRPr lang="en-US"/>
          </a:p>
        </p:txBody>
      </p:sp>
    </p:spTree>
    <p:extLst>
      <p:ext uri="{BB962C8B-B14F-4D97-AF65-F5344CB8AC3E}">
        <p14:creationId xmlns:p14="http://schemas.microsoft.com/office/powerpoint/2010/main" val="2812647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PTFE coating</a:t>
            </a:r>
            <a:r>
              <a:rPr lang="en-US" baseline="0" dirty="0" smtClean="0"/>
              <a:t> provides a &gt;98% reflectivity over the OL 459’s entire wavelength range with the 6” diameter integrating sphere providing exceptional uniformity at the unit’s 1.5” port.  The temperature-controlled Si monitor detector is temperature operated with a </a:t>
            </a:r>
            <a:r>
              <a:rPr lang="en-US" baseline="0" dirty="0" err="1" smtClean="0"/>
              <a:t>photopic</a:t>
            </a:r>
            <a:r>
              <a:rPr lang="en-US" baseline="0" dirty="0" smtClean="0"/>
              <a:t> filter for consistent luminance monitoring to ensure performance stability.  The power supply is contained within this rugged unit making it completely integrated and its small footprint and light weight makes it incredibly versatile. </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12</a:t>
            </a:fld>
            <a:endParaRPr lang="en-US"/>
          </a:p>
        </p:txBody>
      </p:sp>
    </p:spTree>
    <p:extLst>
      <p:ext uri="{BB962C8B-B14F-4D97-AF65-F5344CB8AC3E}">
        <p14:creationId xmlns:p14="http://schemas.microsoft.com/office/powerpoint/2010/main" val="243858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housing contains a controller circuit board with power input connector, lamp enable switch, and LED source status indicators. The controller circuit board provides power to each LED channel,</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each channel powering multiple LEDs. The controller maintains a constant LED temperature, regardless of whether the lamps are enabled, providing enhanced stability over long periods of usage,</a:t>
            </a:r>
            <a:r>
              <a:rPr lang="en-US" sz="1200" kern="1200" baseline="0" dirty="0" smtClean="0">
                <a:solidFill>
                  <a:schemeClr val="tx1"/>
                </a:solidFill>
                <a:effectLst/>
                <a:latin typeface="+mn-lt"/>
                <a:ea typeface="+mn-ea"/>
                <a:cs typeface="+mn-cs"/>
              </a:rPr>
              <a:t> ensuring a luminance uncertainty of only </a:t>
            </a:r>
            <a:r>
              <a:rPr lang="en-US" sz="1200" u="sng" kern="1200" baseline="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0.5% and CCT uncertainty of </a:t>
            </a:r>
            <a:r>
              <a:rPr lang="en-US" sz="1200" u="sng" kern="1200" baseline="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25K.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effectLst/>
                <a:latin typeface="+mn-lt"/>
                <a:ea typeface="+mn-ea"/>
                <a:cs typeface="+mn-cs"/>
              </a:rPr>
              <a:t>Up to 80 LEDs allows extensive customization of spectral profiles with the option to work with OLI to customize the spectral performance that meets the customer’s individual application.</a:t>
            </a:r>
            <a:endParaRPr lang="en-US" sz="1200" kern="1200" dirty="0" smtClean="0">
              <a:solidFill>
                <a:schemeClr val="tx1"/>
              </a:solidFill>
              <a:effectLst/>
              <a:latin typeface="+mn-lt"/>
              <a:ea typeface="+mn-ea"/>
              <a:cs typeface="+mn-cs"/>
            </a:endParaRPr>
          </a:p>
          <a:p>
            <a:endParaRPr lang="en-US" dirty="0" smtClean="0"/>
          </a:p>
          <a:p>
            <a:r>
              <a:rPr lang="en-US" dirty="0" smtClean="0"/>
              <a:t>The small footprint (less than a foot in all directions), the light weight of 13.5 </a:t>
            </a:r>
            <a:r>
              <a:rPr lang="en-US" dirty="0" err="1" smtClean="0"/>
              <a:t>lbs</a:t>
            </a:r>
            <a:r>
              <a:rPr lang="en-US" dirty="0" smtClean="0"/>
              <a:t>, and remote operating capability makes the OL 459 better</a:t>
            </a:r>
            <a:r>
              <a:rPr lang="en-US" baseline="0" dirty="0" smtClean="0"/>
              <a:t> suited for calibrating inspection instruments at mass production facilities, or other applications where physical access is limited.</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13</a:t>
            </a:fld>
            <a:endParaRPr lang="en-US"/>
          </a:p>
        </p:txBody>
      </p:sp>
    </p:spTree>
    <p:extLst>
      <p:ext uri="{BB962C8B-B14F-4D97-AF65-F5344CB8AC3E}">
        <p14:creationId xmlns:p14="http://schemas.microsoft.com/office/powerpoint/2010/main" val="189269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Customizable spectral output aids to reduce calibration spectral mismatch in applications where accuracy</a:t>
            </a:r>
            <a:r>
              <a:rPr lang="en-US" baseline="0" dirty="0" smtClean="0"/>
              <a:t> is essential, such as camera/image sensor calibration or simulating individual illuminants.  It’s small footprint and remote access makes the OL 459 a great fit for mass production applications.</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14</a:t>
            </a:fld>
            <a:endParaRPr lang="en-US"/>
          </a:p>
        </p:txBody>
      </p:sp>
    </p:spTree>
    <p:extLst>
      <p:ext uri="{BB962C8B-B14F-4D97-AF65-F5344CB8AC3E}">
        <p14:creationId xmlns:p14="http://schemas.microsoft.com/office/powerpoint/2010/main" val="2528029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OL 459, </a:t>
            </a:r>
            <a:r>
              <a:rPr lang="en-US" dirty="0" err="1" smtClean="0"/>
              <a:t>Optronic</a:t>
            </a:r>
            <a:r>
              <a:rPr lang="en-US" dirty="0" smtClean="0"/>
              <a:t> Laboratories provides an extensive</a:t>
            </a:r>
            <a:r>
              <a:rPr lang="en-US" baseline="0" dirty="0" smtClean="0"/>
              <a:t> collection of NIST traceable calibration standards for all applications in a variety of wavelength calibrations. </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15</a:t>
            </a:fld>
            <a:endParaRPr lang="en-US"/>
          </a:p>
        </p:txBody>
      </p:sp>
    </p:spTree>
    <p:extLst>
      <p:ext uri="{BB962C8B-B14F-4D97-AF65-F5344CB8AC3E}">
        <p14:creationId xmlns:p14="http://schemas.microsoft.com/office/powerpoint/2010/main" val="1526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questions on how </a:t>
            </a:r>
            <a:r>
              <a:rPr lang="en-US" dirty="0" err="1" smtClean="0"/>
              <a:t>Optronic</a:t>
            </a:r>
            <a:r>
              <a:rPr lang="en-US" baseline="0" dirty="0" smtClean="0"/>
              <a:t> Laboratories can help you with your particular application needs, please do not hesitate to reach out to us.  </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16</a:t>
            </a:fld>
            <a:endParaRPr lang="en-US"/>
          </a:p>
        </p:txBody>
      </p:sp>
    </p:spTree>
    <p:extLst>
      <p:ext uri="{BB962C8B-B14F-4D97-AF65-F5344CB8AC3E}">
        <p14:creationId xmlns:p14="http://schemas.microsoft.com/office/powerpoint/2010/main" val="165761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2</a:t>
            </a:fld>
            <a:endParaRPr lang="en-US"/>
          </a:p>
        </p:txBody>
      </p:sp>
    </p:spTree>
    <p:extLst>
      <p:ext uri="{BB962C8B-B14F-4D97-AF65-F5344CB8AC3E}">
        <p14:creationId xmlns:p14="http://schemas.microsoft.com/office/powerpoint/2010/main" val="3508139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OL 459 sphere source consists of a 6-inch diameter integrating sphere and display panel used to monitor and adjust the driving current and luminance of 5 separate, temperature-controlled LED channels with as many as 80 LEDs. The exit port has a 38.1 mm (1.5”) diameter exit aperture.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OL 459 integrating sphere’s internal surfaces and baffles are coated with PTFE coating providing a highly diffuse reflectance over the visible and into the NIR wavelength range.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user can select preset profiles from the display panel. Up to 10 profile settings can be saved in memory. The settings for these profiles can be selected prior to calibration of the unit at the factory or can be created / modified by the user.</a:t>
            </a:r>
          </a:p>
          <a:p>
            <a:r>
              <a:rPr lang="en-US" sz="1200" kern="1200" dirty="0" smtClean="0">
                <a:solidFill>
                  <a:schemeClr val="tx1"/>
                </a:solidFill>
                <a:effectLst/>
                <a:latin typeface="+mn-lt"/>
                <a:ea typeface="+mn-ea"/>
                <a:cs typeface="+mn-cs"/>
              </a:rPr>
              <a:t>Remote control of the source is facilitated by a USB interface allowing on/off control, driving current tuning, and uploading and downloading calibration factors and calibration profile information.</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3</a:t>
            </a:fld>
            <a:endParaRPr lang="en-US"/>
          </a:p>
        </p:txBody>
      </p:sp>
    </p:spTree>
    <p:extLst>
      <p:ext uri="{BB962C8B-B14F-4D97-AF65-F5344CB8AC3E}">
        <p14:creationId xmlns:p14="http://schemas.microsoft.com/office/powerpoint/2010/main" val="378007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OL 459 is a NIST traceable radiance/luminance</a:t>
            </a:r>
            <a:r>
              <a:rPr lang="en-US" sz="1200" kern="1200" baseline="0" dirty="0" smtClean="0">
                <a:solidFill>
                  <a:schemeClr val="tx1"/>
                </a:solidFill>
                <a:effectLst/>
                <a:latin typeface="+mn-lt"/>
                <a:ea typeface="+mn-ea"/>
                <a:cs typeface="+mn-cs"/>
              </a:rPr>
              <a:t> calibration standard.  A standard calibration source must be stable with a high level of repeatability.  This ability comes from several factors.  A precision power supply must be used to drive the current to high quality LEDs in order to ensure exceptional LED performance.  Furthermore, the temperature of the operating LEDs as well as the monitoring photometer must be efficiently managed to ensure a stable output as well as an accurate feedback signal.  The last factor that ensures the quality of a standard source is NIST traceability, which </a:t>
            </a:r>
            <a:r>
              <a:rPr lang="en-US" sz="1200" kern="1200" baseline="0" dirty="0" err="1" smtClean="0">
                <a:solidFill>
                  <a:schemeClr val="tx1"/>
                </a:solidFill>
                <a:effectLst/>
                <a:latin typeface="+mn-lt"/>
                <a:ea typeface="+mn-ea"/>
                <a:cs typeface="+mn-cs"/>
              </a:rPr>
              <a:t>Optronic</a:t>
            </a:r>
            <a:r>
              <a:rPr lang="en-US" sz="1200" kern="1200" baseline="0" dirty="0" smtClean="0">
                <a:solidFill>
                  <a:schemeClr val="tx1"/>
                </a:solidFill>
                <a:effectLst/>
                <a:latin typeface="+mn-lt"/>
                <a:ea typeface="+mn-ea"/>
                <a:cs typeface="+mn-cs"/>
              </a:rPr>
              <a:t> Laboratories maintains for all of our calibration standards.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OL 459 can be calibrated for Luminance, correlated</a:t>
            </a:r>
            <a:r>
              <a:rPr lang="en-US" sz="1200" kern="1200" baseline="0" dirty="0" smtClean="0">
                <a:solidFill>
                  <a:schemeClr val="tx1"/>
                </a:solidFill>
                <a:effectLst/>
                <a:latin typeface="+mn-lt"/>
                <a:ea typeface="+mn-ea"/>
                <a:cs typeface="+mn-cs"/>
              </a:rPr>
              <a:t> color temperature</a:t>
            </a:r>
            <a:r>
              <a:rPr lang="en-US" sz="1200" kern="1200" dirty="0" smtClean="0">
                <a:solidFill>
                  <a:schemeClr val="tx1"/>
                </a:solidFill>
                <a:effectLst/>
                <a:latin typeface="+mn-lt"/>
                <a:ea typeface="+mn-ea"/>
                <a:cs typeface="+mn-cs"/>
              </a:rPr>
              <a:t>, and Spectral Radiance (400 nm – 1000 nm)</a:t>
            </a:r>
          </a:p>
          <a:p>
            <a:r>
              <a:rPr lang="en-US" sz="1200" kern="1200" dirty="0" smtClean="0">
                <a:solidFill>
                  <a:schemeClr val="tx1"/>
                </a:solidFill>
                <a:effectLst/>
                <a:latin typeface="+mn-lt"/>
                <a:ea typeface="+mn-ea"/>
                <a:cs typeface="+mn-cs"/>
              </a:rPr>
              <a:t>The customer defines the desired luminance, color temperature, and Spectral Radiance wavelength range (when applicable) to meet their needs. A maximum of 10 profiles can be saved to the device, each representing a potential calibration setting where these options can be requested, measured, then reported.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4</a:t>
            </a:fld>
            <a:endParaRPr lang="en-US"/>
          </a:p>
        </p:txBody>
      </p:sp>
    </p:spTree>
    <p:extLst>
      <p:ext uri="{BB962C8B-B14F-4D97-AF65-F5344CB8AC3E}">
        <p14:creationId xmlns:p14="http://schemas.microsoft.com/office/powerpoint/2010/main" val="231421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LEDs for the OL 459</a:t>
            </a:r>
            <a:r>
              <a:rPr lang="en-US" baseline="0" dirty="0" smtClean="0"/>
              <a:t> </a:t>
            </a:r>
            <a:r>
              <a:rPr lang="en-US" dirty="0" smtClean="0"/>
              <a:t>are contained</a:t>
            </a:r>
            <a:r>
              <a:rPr lang="en-US" baseline="0" dirty="0" smtClean="0"/>
              <a:t> in 5 separate and temperature-controlled channels.  The LEDs are seasoned and tested for performance.  The channels consist of 2 blue, 1 green, 1 red and 1 red/NIR channels, each with individual different LEDs.  These five channels produce a continuous spectrum from the visible to the NIR.  There is a standard LED configuration, however other LED combinations can be used at the customer’s request.  </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5</a:t>
            </a:fld>
            <a:endParaRPr lang="en-US"/>
          </a:p>
        </p:txBody>
      </p:sp>
    </p:spTree>
    <p:extLst>
      <p:ext uri="{BB962C8B-B14F-4D97-AF65-F5344CB8AC3E}">
        <p14:creationId xmlns:p14="http://schemas.microsoft.com/office/powerpoint/2010/main" val="80557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a:t>
            </a:r>
            <a:r>
              <a:rPr lang="en-US" baseline="0" dirty="0" smtClean="0"/>
              <a:t> integrated unit can be controlled using the keypad and display screen.  It can also be controlled remotely using the factory provided OL 459 software interface.  The software is very user friendly and provides the user with total control over the unit.  There is also a software development kit available that allows the user to control the unit using a selected coding platform.</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6</a:t>
            </a:fld>
            <a:endParaRPr lang="en-US"/>
          </a:p>
        </p:txBody>
      </p:sp>
    </p:spTree>
    <p:extLst>
      <p:ext uri="{BB962C8B-B14F-4D97-AF65-F5344CB8AC3E}">
        <p14:creationId xmlns:p14="http://schemas.microsoft.com/office/powerpoint/2010/main" val="208477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top of the software panel, the user can select from up to 10 saved spectral profiles.  In addition, the driving currents for the 5 individual LED channels can be adjusted separately and selecting “Set” when finished to customize the spectral output.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571EE3-13DD-4402-8B7A-FF6F3416FB50}" type="slidenum">
              <a:rPr lang="en-US" smtClean="0"/>
              <a:t>7</a:t>
            </a:fld>
            <a:endParaRPr lang="en-US"/>
          </a:p>
        </p:txBody>
      </p:sp>
    </p:spTree>
    <p:extLst>
      <p:ext uri="{BB962C8B-B14F-4D97-AF65-F5344CB8AC3E}">
        <p14:creationId xmlns:p14="http://schemas.microsoft.com/office/powerpoint/2010/main" val="4291557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unit has a built</a:t>
            </a:r>
            <a:r>
              <a:rPr lang="en-US" baseline="0" dirty="0" smtClean="0"/>
              <a:t>-in heated monitoring photometer who’s display can be seen in real-time.  The gain of the photometer can be manually adjusted and the photometer reading can be zeroed when the unit and surrounding environment are stable to provide accurate luminance monitoring.</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8</a:t>
            </a:fld>
            <a:endParaRPr lang="en-US"/>
          </a:p>
        </p:txBody>
      </p:sp>
    </p:spTree>
    <p:extLst>
      <p:ext uri="{BB962C8B-B14F-4D97-AF65-F5344CB8AC3E}">
        <p14:creationId xmlns:p14="http://schemas.microsoft.com/office/powerpoint/2010/main" val="3889008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OL 459 contains a 6” integrating sphere coated with PTFE</a:t>
            </a:r>
            <a:r>
              <a:rPr lang="en-US" baseline="0" dirty="0" smtClean="0"/>
              <a:t> with exceptional and uniform reflectivity throughout the visible and NIR spectrum.  The radiating port has a 1.5” (38.1mm) diameter with a profile uniformity of </a:t>
            </a:r>
            <a:r>
              <a:rPr lang="en-US" u="sng" baseline="0" dirty="0" smtClean="0"/>
              <a:t>+</a:t>
            </a:r>
            <a:r>
              <a:rPr lang="en-US" u="none" baseline="0" dirty="0" smtClean="0"/>
              <a:t> 1%.</a:t>
            </a:r>
            <a:endParaRPr lang="en-US" dirty="0"/>
          </a:p>
        </p:txBody>
      </p:sp>
      <p:sp>
        <p:nvSpPr>
          <p:cNvPr id="4" name="Slide Number Placeholder 3"/>
          <p:cNvSpPr>
            <a:spLocks noGrp="1"/>
          </p:cNvSpPr>
          <p:nvPr>
            <p:ph type="sldNum" sz="quarter" idx="10"/>
          </p:nvPr>
        </p:nvSpPr>
        <p:spPr/>
        <p:txBody>
          <a:bodyPr/>
          <a:lstStyle/>
          <a:p>
            <a:fld id="{BB571EE3-13DD-4402-8B7A-FF6F3416FB50}" type="slidenum">
              <a:rPr lang="en-US" smtClean="0"/>
              <a:t>9</a:t>
            </a:fld>
            <a:endParaRPr lang="en-US"/>
          </a:p>
        </p:txBody>
      </p:sp>
    </p:spTree>
    <p:extLst>
      <p:ext uri="{BB962C8B-B14F-4D97-AF65-F5344CB8AC3E}">
        <p14:creationId xmlns:p14="http://schemas.microsoft.com/office/powerpoint/2010/main" val="1460116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5186-2A62-8E4E-BE77-A1F827D314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119E81-51DB-AC41-A21B-E4FE0CD2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CAE6D4-F5B6-5A45-A287-4090BD346F37}"/>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5" name="Footer Placeholder 4">
            <a:extLst>
              <a:ext uri="{FF2B5EF4-FFF2-40B4-BE49-F238E27FC236}">
                <a16:creationId xmlns:a16="http://schemas.microsoft.com/office/drawing/2014/main" id="{1B98D130-76A6-074B-85A2-EEBBEE8D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C96B5-AE4C-824E-9281-223C9861CA45}"/>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64519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DD288-9C61-1547-97F0-4ABF77AAE4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0977BC-0BDB-C544-893B-D6B8B92B7D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C6345-4D2D-C04D-BCF3-7F3A03FE77BF}"/>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5" name="Footer Placeholder 4">
            <a:extLst>
              <a:ext uri="{FF2B5EF4-FFF2-40B4-BE49-F238E27FC236}">
                <a16:creationId xmlns:a16="http://schemas.microsoft.com/office/drawing/2014/main" id="{0B283152-B4F1-CC4E-B666-BAA61627F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5521D-AD31-9A47-B387-445F66916A19}"/>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94236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C73BD8-6FDF-654B-8FC1-98EAA69E56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7C6110-F45C-5E49-9274-B06A343873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BFBDE-C2EA-254A-9C7F-C40E4BA0FBD9}"/>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5" name="Footer Placeholder 4">
            <a:extLst>
              <a:ext uri="{FF2B5EF4-FFF2-40B4-BE49-F238E27FC236}">
                <a16:creationId xmlns:a16="http://schemas.microsoft.com/office/drawing/2014/main" id="{D0DABF94-752A-024B-B80E-89E779E8E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D3E99-6AEB-3446-B8D0-067F63685308}"/>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406454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813A-1654-7D4D-87F8-618C7AE9C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960F52-2AC1-6047-9AB4-B6A37F237E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4FA12-2A20-3E4C-8576-192889B32607}"/>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5" name="Footer Placeholder 4">
            <a:extLst>
              <a:ext uri="{FF2B5EF4-FFF2-40B4-BE49-F238E27FC236}">
                <a16:creationId xmlns:a16="http://schemas.microsoft.com/office/drawing/2014/main" id="{33685D6A-6EF7-754A-9DF2-4E671C16F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B5A5A-39F5-A24F-9F3D-627F4C08D23F}"/>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374284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1582-D818-2D4A-977E-345B407796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58BB0A-032A-6041-BDC3-2425B80CE0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04D8B9-3A67-8141-9C05-EEA610DD2CE9}"/>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5" name="Footer Placeholder 4">
            <a:extLst>
              <a:ext uri="{FF2B5EF4-FFF2-40B4-BE49-F238E27FC236}">
                <a16:creationId xmlns:a16="http://schemas.microsoft.com/office/drawing/2014/main" id="{F476CBD6-D1FA-2C4F-8755-C8B85FD1B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5E5EF-A874-3042-A37D-016929C6CC42}"/>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1526328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5A03-E1C5-FD47-99EB-B9154E4EE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8F63E-ED55-A14C-AE29-BCEBC3E2B0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83AC6D-5560-6E44-A25D-F4F1B97DB1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C79014-AB5A-9B4F-ACB4-5D909CE7E914}"/>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6" name="Footer Placeholder 5">
            <a:extLst>
              <a:ext uri="{FF2B5EF4-FFF2-40B4-BE49-F238E27FC236}">
                <a16:creationId xmlns:a16="http://schemas.microsoft.com/office/drawing/2014/main" id="{A00FD7F1-0FF7-F746-9942-BD3C551CD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89591-6415-9542-9428-9D35525F0B2C}"/>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218436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1381-F25A-9B42-A4F1-02A69E795B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A8BF63-9AFF-DE40-917F-A53465B27D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56A915-12D1-1646-B09E-CA0301B35E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2C9192-7F85-F74E-8652-531F2D285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C288C2-D52B-BA4B-92F0-9923234239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5469B-F66E-B341-92C0-A622777FEFC6}"/>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8" name="Footer Placeholder 7">
            <a:extLst>
              <a:ext uri="{FF2B5EF4-FFF2-40B4-BE49-F238E27FC236}">
                <a16:creationId xmlns:a16="http://schemas.microsoft.com/office/drawing/2014/main" id="{1E89B775-56C8-4949-9EB3-8C5AA5D750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D2BA59-5C04-2F4E-AA46-B2D69F7924D4}"/>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695388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D33E-6D16-DB4A-8831-C30E55ED8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64838-9B78-8B4E-85EF-9121198884B1}"/>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4" name="Footer Placeholder 3">
            <a:extLst>
              <a:ext uri="{FF2B5EF4-FFF2-40B4-BE49-F238E27FC236}">
                <a16:creationId xmlns:a16="http://schemas.microsoft.com/office/drawing/2014/main" id="{11FCEBF8-24CA-CF4E-8346-45308108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C141EA-B9C9-8846-8795-729B375E3CCB}"/>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177124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44D9D-E0B9-674D-BEA3-081F96DBDB1B}"/>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3" name="Footer Placeholder 2">
            <a:extLst>
              <a:ext uri="{FF2B5EF4-FFF2-40B4-BE49-F238E27FC236}">
                <a16:creationId xmlns:a16="http://schemas.microsoft.com/office/drawing/2014/main" id="{6206E91B-2413-3143-AA11-4BBA45BF8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D4EF8-9117-4145-B003-63AC2A1BF3CE}"/>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422543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FB64-578E-CB41-8484-46E524AAA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6C4AB4-1339-B94A-88EB-3AE77AED86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A906DD-70E0-8945-A65C-E701771CE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55A38A-4ABC-194C-B9DD-EC8215D66DFE}"/>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6" name="Footer Placeholder 5">
            <a:extLst>
              <a:ext uri="{FF2B5EF4-FFF2-40B4-BE49-F238E27FC236}">
                <a16:creationId xmlns:a16="http://schemas.microsoft.com/office/drawing/2014/main" id="{181A8EA4-F85C-DB42-9333-4307B3A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2FB78-A186-2942-837C-21FBAB59E61E}"/>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31760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76F9-3576-1142-8B4B-E117404BD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40E106-234E-804B-BD85-099868F78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D525BC-0E86-7C43-835C-DB629D778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C066B3-B8B4-D943-AA37-CC011294B474}"/>
              </a:ext>
            </a:extLst>
          </p:cNvPr>
          <p:cNvSpPr>
            <a:spLocks noGrp="1"/>
          </p:cNvSpPr>
          <p:nvPr>
            <p:ph type="dt" sz="half" idx="10"/>
          </p:nvPr>
        </p:nvSpPr>
        <p:spPr/>
        <p:txBody>
          <a:bodyPr/>
          <a:lstStyle/>
          <a:p>
            <a:fld id="{FA0BD2F3-9E4E-034C-A812-C877BE0B0AF1}" type="datetimeFigureOut">
              <a:rPr lang="en-US" smtClean="0"/>
              <a:t>4/21/2020</a:t>
            </a:fld>
            <a:endParaRPr lang="en-US"/>
          </a:p>
        </p:txBody>
      </p:sp>
      <p:sp>
        <p:nvSpPr>
          <p:cNvPr id="6" name="Footer Placeholder 5">
            <a:extLst>
              <a:ext uri="{FF2B5EF4-FFF2-40B4-BE49-F238E27FC236}">
                <a16:creationId xmlns:a16="http://schemas.microsoft.com/office/drawing/2014/main" id="{6AD47774-A65C-6D48-AB9E-4CEBBAA52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F83BEE-D91A-D14A-9964-81724CF351AF}"/>
              </a:ext>
            </a:extLst>
          </p:cNvPr>
          <p:cNvSpPr>
            <a:spLocks noGrp="1"/>
          </p:cNvSpPr>
          <p:nvPr>
            <p:ph type="sldNum" sz="quarter" idx="12"/>
          </p:nvPr>
        </p:nvSpPr>
        <p:spPr/>
        <p:txBody>
          <a:bodyPr/>
          <a:lstStyle/>
          <a:p>
            <a:fld id="{0E83D223-1043-7848-9B22-D3A04514B21F}" type="slidenum">
              <a:rPr lang="en-US" smtClean="0"/>
              <a:t>‹#›</a:t>
            </a:fld>
            <a:endParaRPr lang="en-US"/>
          </a:p>
        </p:txBody>
      </p:sp>
    </p:spTree>
    <p:extLst>
      <p:ext uri="{BB962C8B-B14F-4D97-AF65-F5344CB8AC3E}">
        <p14:creationId xmlns:p14="http://schemas.microsoft.com/office/powerpoint/2010/main" val="1174612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2A54C-8FB1-9D4E-98A1-4FB04302E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B5E6D9-DBC6-A64D-9FB7-BE1EFE8D0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2AC37-456D-E144-AABC-236E0DE9D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BD2F3-9E4E-034C-A812-C877BE0B0AF1}" type="datetimeFigureOut">
              <a:rPr lang="en-US" smtClean="0"/>
              <a:t>4/21/2020</a:t>
            </a:fld>
            <a:endParaRPr lang="en-US"/>
          </a:p>
        </p:txBody>
      </p:sp>
      <p:sp>
        <p:nvSpPr>
          <p:cNvPr id="5" name="Footer Placeholder 4">
            <a:extLst>
              <a:ext uri="{FF2B5EF4-FFF2-40B4-BE49-F238E27FC236}">
                <a16:creationId xmlns:a16="http://schemas.microsoft.com/office/drawing/2014/main" id="{E285FE68-92FD-D840-A32A-185A6CDD8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65526A-1087-DA4C-BDC8-3560743EB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3D223-1043-7848-9B22-D3A04514B21F}" type="slidenum">
              <a:rPr lang="en-US" smtClean="0"/>
              <a:t>‹#›</a:t>
            </a:fld>
            <a:endParaRPr lang="en-US"/>
          </a:p>
        </p:txBody>
      </p:sp>
    </p:spTree>
    <p:extLst>
      <p:ext uri="{BB962C8B-B14F-4D97-AF65-F5344CB8AC3E}">
        <p14:creationId xmlns:p14="http://schemas.microsoft.com/office/powerpoint/2010/main" val="2728989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3.emf"/><Relationship Id="rId10" Type="http://schemas.openxmlformats.org/officeDocument/2006/relationships/image" Target="../media/image14.png"/><Relationship Id="rId4" Type="http://schemas.openxmlformats.org/officeDocument/2006/relationships/notesSlide" Target="../notesSlides/notesSlide14.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png"/><Relationship Id="rId18" Type="http://schemas.openxmlformats.org/officeDocument/2006/relationships/image" Target="../media/image2.png"/><Relationship Id="rId26" Type="http://schemas.openxmlformats.org/officeDocument/2006/relationships/image" Target="../media/image33.png"/><Relationship Id="rId3" Type="http://schemas.openxmlformats.org/officeDocument/2006/relationships/slideLayout" Target="../slideLayouts/slideLayout4.xml"/><Relationship Id="rId21" Type="http://schemas.openxmlformats.org/officeDocument/2006/relationships/image" Target="../media/image28.png"/><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image" Target="../media/image6.png"/><Relationship Id="rId25" Type="http://schemas.openxmlformats.org/officeDocument/2006/relationships/image" Target="../media/image32.png"/><Relationship Id="rId2" Type="http://schemas.openxmlformats.org/officeDocument/2006/relationships/audio" Target="../media/media15.m4a"/><Relationship Id="rId16" Type="http://schemas.openxmlformats.org/officeDocument/2006/relationships/image" Target="../media/image25.png"/><Relationship Id="rId20" Type="http://schemas.openxmlformats.org/officeDocument/2006/relationships/image" Target="../media/image27.png"/><Relationship Id="rId1" Type="http://schemas.microsoft.com/office/2007/relationships/media" Target="../media/media15.m4a"/><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1.png"/><Relationship Id="rId5" Type="http://schemas.openxmlformats.org/officeDocument/2006/relationships/image" Target="../media/image3.emf"/><Relationship Id="rId15" Type="http://schemas.openxmlformats.org/officeDocument/2006/relationships/image" Target="../media/image24.png"/><Relationship Id="rId23" Type="http://schemas.openxmlformats.org/officeDocument/2006/relationships/image" Target="../media/image30.png"/><Relationship Id="rId10" Type="http://schemas.openxmlformats.org/officeDocument/2006/relationships/image" Target="../media/image19.emf"/><Relationship Id="rId19" Type="http://schemas.openxmlformats.org/officeDocument/2006/relationships/image" Target="../media/image26.png"/><Relationship Id="rId4" Type="http://schemas.openxmlformats.org/officeDocument/2006/relationships/notesSlide" Target="../notesSlides/notesSlide15.xml"/><Relationship Id="rId9" Type="http://schemas.openxmlformats.org/officeDocument/2006/relationships/image" Target="../media/image18.emf"/><Relationship Id="rId14" Type="http://schemas.openxmlformats.org/officeDocument/2006/relationships/image" Target="../media/image23.png"/><Relationship Id="rId22" Type="http://schemas.openxmlformats.org/officeDocument/2006/relationships/image" Target="../media/image29.png"/><Relationship Id="rId27"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Chris.Gordon@optroniclabs.com" TargetMode="External"/><Relationship Id="rId5" Type="http://schemas.openxmlformats.org/officeDocument/2006/relationships/image" Target="../media/image3.emf"/><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AA150-1E15-894A-BFC5-C60F15856A2F}"/>
              </a:ext>
            </a:extLst>
          </p:cNvPr>
          <p:cNvSpPr>
            <a:spLocks noGrp="1"/>
          </p:cNvSpPr>
          <p:nvPr>
            <p:ph type="ctrTitle"/>
          </p:nvPr>
        </p:nvSpPr>
        <p:spPr>
          <a:xfrm>
            <a:off x="0" y="3599260"/>
            <a:ext cx="12192000" cy="2170545"/>
          </a:xfrm>
        </p:spPr>
        <p:txBody>
          <a:bodyPr>
            <a:normAutofit/>
          </a:bodyPr>
          <a:lstStyle/>
          <a:p>
            <a:r>
              <a:rPr lang="en-US" sz="6600" b="1" dirty="0">
                <a:solidFill>
                  <a:schemeClr val="bg1"/>
                </a:solidFill>
              </a:rPr>
              <a:t>OL 459 </a:t>
            </a:r>
            <a:r>
              <a:rPr lang="en-US" sz="6600" b="1" dirty="0" smtClean="0">
                <a:solidFill>
                  <a:schemeClr val="bg1"/>
                </a:solidFill>
              </a:rPr>
              <a:t>LED Sphere Calibration Standard</a:t>
            </a:r>
            <a:endParaRPr lang="en-US" sz="6600" b="1"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1190201"/>
      </p:ext>
    </p:extLst>
  </p:cSld>
  <p:clrMapOvr>
    <a:masterClrMapping/>
  </p:clrMapOvr>
  <mc:AlternateContent xmlns:mc="http://schemas.openxmlformats.org/markup-compatibility/2006" xmlns:p14="http://schemas.microsoft.com/office/powerpoint/2010/main">
    <mc:Choice Requires="p14">
      <p:transition spd="slow" p14:dur="2000" advTm="21418"/>
    </mc:Choice>
    <mc:Fallback xmlns="">
      <p:transition spd="slow" advTm="2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Key Features</a:t>
            </a:r>
          </a:p>
        </p:txBody>
      </p:sp>
      <p:sp>
        <p:nvSpPr>
          <p:cNvPr id="5" name="Content Placeholder 4"/>
          <p:cNvSpPr>
            <a:spLocks noGrp="1"/>
          </p:cNvSpPr>
          <p:nvPr>
            <p:ph sz="half" idx="1"/>
          </p:nvPr>
        </p:nvSpPr>
        <p:spPr>
          <a:xfrm>
            <a:off x="838200" y="1999923"/>
            <a:ext cx="5181600" cy="4177040"/>
          </a:xfrm>
        </p:spPr>
        <p:txBody>
          <a:bodyPr>
            <a:normAutofit/>
          </a:bodyPr>
          <a:lstStyle/>
          <a:p>
            <a:pPr>
              <a:buClr>
                <a:srgbClr val="88B1BB"/>
              </a:buClr>
            </a:pPr>
            <a:r>
              <a:rPr lang="en-US" dirty="0">
                <a:solidFill>
                  <a:schemeClr val="bg1">
                    <a:lumMod val="50000"/>
                  </a:schemeClr>
                </a:solidFill>
                <a:latin typeface="Helvetica 57 Condensed"/>
              </a:rPr>
              <a:t>LED-based source</a:t>
            </a:r>
          </a:p>
          <a:p>
            <a:pPr>
              <a:buClr>
                <a:srgbClr val="88B1BB"/>
              </a:buClr>
            </a:pPr>
            <a:r>
              <a:rPr lang="en-US" dirty="0">
                <a:solidFill>
                  <a:schemeClr val="bg1">
                    <a:lumMod val="50000"/>
                  </a:schemeClr>
                </a:solidFill>
                <a:latin typeface="Helvetica 57 Condensed"/>
              </a:rPr>
              <a:t>5 independently tunable channels</a:t>
            </a:r>
          </a:p>
          <a:p>
            <a:pPr>
              <a:buClr>
                <a:srgbClr val="88B1BB"/>
              </a:buClr>
            </a:pPr>
            <a:r>
              <a:rPr lang="en-US" dirty="0">
                <a:solidFill>
                  <a:schemeClr val="bg1">
                    <a:lumMod val="50000"/>
                  </a:schemeClr>
                </a:solidFill>
                <a:latin typeface="Helvetica 57 Condensed"/>
              </a:rPr>
              <a:t>Application software provided</a:t>
            </a:r>
          </a:p>
          <a:p>
            <a:pPr>
              <a:buClr>
                <a:srgbClr val="88B1BB"/>
              </a:buClr>
            </a:pPr>
            <a:r>
              <a:rPr lang="en-US" dirty="0">
                <a:solidFill>
                  <a:schemeClr val="bg1">
                    <a:lumMod val="50000"/>
                  </a:schemeClr>
                </a:solidFill>
                <a:latin typeface="Helvetica 57 Condensed"/>
              </a:rPr>
              <a:t>Built-in monitor detector</a:t>
            </a:r>
          </a:p>
          <a:p>
            <a:pPr>
              <a:buClr>
                <a:srgbClr val="88B1BB"/>
              </a:buClr>
            </a:pPr>
            <a:r>
              <a:rPr lang="en-US" dirty="0">
                <a:solidFill>
                  <a:schemeClr val="bg1">
                    <a:lumMod val="50000"/>
                  </a:schemeClr>
                </a:solidFill>
                <a:latin typeface="Helvetica 57 Condensed"/>
              </a:rPr>
              <a:t>High spatial uniformity</a:t>
            </a:r>
          </a:p>
          <a:p>
            <a:pPr>
              <a:buClr>
                <a:srgbClr val="88B1BB"/>
              </a:buClr>
            </a:pPr>
            <a:r>
              <a:rPr lang="en-US" dirty="0">
                <a:solidFill>
                  <a:schemeClr val="bg1">
                    <a:lumMod val="50000"/>
                  </a:schemeClr>
                </a:solidFill>
                <a:latin typeface="Helvetica 57 Condensed"/>
              </a:rPr>
              <a:t>Internal hour meter/tracker</a:t>
            </a:r>
          </a:p>
          <a:p>
            <a:pPr>
              <a:buClr>
                <a:srgbClr val="88B1BB"/>
              </a:buClr>
            </a:pPr>
            <a:r>
              <a:rPr lang="en-US" dirty="0">
                <a:solidFill>
                  <a:schemeClr val="bg1">
                    <a:lumMod val="50000"/>
                  </a:schemeClr>
                </a:solidFill>
                <a:latin typeface="Helvetica 57 Condensed"/>
              </a:rPr>
              <a:t>Remote control via USB</a:t>
            </a:r>
          </a:p>
        </p:txBody>
      </p:sp>
      <p:pic>
        <p:nvPicPr>
          <p:cNvPr id="2" name="Picture 1"/>
          <p:cNvPicPr>
            <a:picLocks noChangeAspect="1"/>
          </p:cNvPicPr>
          <p:nvPr/>
        </p:nvPicPr>
        <p:blipFill>
          <a:blip r:embed="rId6"/>
          <a:stretch>
            <a:fillRect/>
          </a:stretch>
        </p:blipFill>
        <p:spPr>
          <a:xfrm>
            <a:off x="5842578" y="2771227"/>
            <a:ext cx="6245415" cy="264143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5667805"/>
      </p:ext>
    </p:extLst>
  </p:cSld>
  <p:clrMapOvr>
    <a:masterClrMapping/>
  </p:clrMapOvr>
  <mc:AlternateContent xmlns:mc="http://schemas.openxmlformats.org/markup-compatibility/2006" xmlns:p14="http://schemas.microsoft.com/office/powerpoint/2010/main">
    <mc:Choice Requires="p14">
      <p:transition spd="slow" p14:dur="2000" advTm="21601"/>
    </mc:Choice>
    <mc:Fallback xmlns="">
      <p:transition spd="slow" advTm="2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2438400" y="138133"/>
            <a:ext cx="9144000"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Spectral Output</a:t>
            </a:r>
          </a:p>
        </p:txBody>
      </p:sp>
      <p:pic>
        <p:nvPicPr>
          <p:cNvPr id="5" name="Picture 4"/>
          <p:cNvPicPr>
            <a:picLocks noChangeAspect="1"/>
          </p:cNvPicPr>
          <p:nvPr/>
        </p:nvPicPr>
        <p:blipFill>
          <a:blip r:embed="rId6"/>
          <a:stretch>
            <a:fillRect/>
          </a:stretch>
        </p:blipFill>
        <p:spPr>
          <a:xfrm>
            <a:off x="2438400" y="1582220"/>
            <a:ext cx="7235113" cy="527578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6478829"/>
      </p:ext>
    </p:extLst>
  </p:cSld>
  <p:clrMapOvr>
    <a:masterClrMapping/>
  </p:clrMapOvr>
  <mc:AlternateContent xmlns:mc="http://schemas.openxmlformats.org/markup-compatibility/2006" xmlns:p14="http://schemas.microsoft.com/office/powerpoint/2010/main">
    <mc:Choice Requires="p14">
      <p:transition spd="slow" p14:dur="2000" advTm="37198"/>
    </mc:Choice>
    <mc:Fallback xmlns="">
      <p:transition spd="slow" advTm="3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Specs</a:t>
            </a:r>
          </a:p>
        </p:txBody>
      </p:sp>
      <p:graphicFrame>
        <p:nvGraphicFramePr>
          <p:cNvPr id="2" name="Table 2">
            <a:extLst>
              <a:ext uri="{FF2B5EF4-FFF2-40B4-BE49-F238E27FC236}">
                <a16:creationId xmlns:a16="http://schemas.microsoft.com/office/drawing/2014/main" id="{66798F20-6194-48C8-9E47-19D9A229F9AE}"/>
              </a:ext>
            </a:extLst>
          </p:cNvPr>
          <p:cNvGraphicFramePr>
            <a:graphicFrameLocks noGrp="1"/>
          </p:cNvGraphicFramePr>
          <p:nvPr>
            <p:extLst>
              <p:ext uri="{D42A27DB-BD31-4B8C-83A1-F6EECF244321}">
                <p14:modId xmlns:p14="http://schemas.microsoft.com/office/powerpoint/2010/main" val="516392687"/>
              </p:ext>
            </p:extLst>
          </p:nvPr>
        </p:nvGraphicFramePr>
        <p:xfrm>
          <a:off x="461913" y="1662102"/>
          <a:ext cx="7918799" cy="5085080"/>
        </p:xfrm>
        <a:graphic>
          <a:graphicData uri="http://schemas.openxmlformats.org/drawingml/2006/table">
            <a:tbl>
              <a:tblPr firstRow="1" bandRow="1">
                <a:tableStyleId>{5C22544A-7EE6-4342-B048-85BDC9FD1C3A}</a:tableStyleId>
              </a:tblPr>
              <a:tblGrid>
                <a:gridCol w="4069376">
                  <a:extLst>
                    <a:ext uri="{9D8B030D-6E8A-4147-A177-3AD203B41FA5}">
                      <a16:colId xmlns:a16="http://schemas.microsoft.com/office/drawing/2014/main" val="3412287880"/>
                    </a:ext>
                  </a:extLst>
                </a:gridCol>
                <a:gridCol w="3849423">
                  <a:extLst>
                    <a:ext uri="{9D8B030D-6E8A-4147-A177-3AD203B41FA5}">
                      <a16:colId xmlns:a16="http://schemas.microsoft.com/office/drawing/2014/main" val="3496717649"/>
                    </a:ext>
                  </a:extLst>
                </a:gridCol>
              </a:tblGrid>
              <a:tr h="0">
                <a:tc>
                  <a:txBody>
                    <a:bodyPr/>
                    <a:lstStyle/>
                    <a:p>
                      <a:endParaRPr lang="en-US" dirty="0">
                        <a:solidFill>
                          <a:srgbClr val="233667"/>
                        </a:solidFill>
                      </a:endParaRPr>
                    </a:p>
                  </a:txBody>
                  <a:tcPr/>
                </a:tc>
                <a:tc>
                  <a:txBody>
                    <a:bodyPr/>
                    <a:lstStyle/>
                    <a:p>
                      <a:endParaRPr lang="en-US" dirty="0">
                        <a:solidFill>
                          <a:srgbClr val="233667"/>
                        </a:solidFill>
                      </a:endParaRPr>
                    </a:p>
                  </a:txBody>
                  <a:tcPr/>
                </a:tc>
                <a:extLst>
                  <a:ext uri="{0D108BD9-81ED-4DB2-BD59-A6C34878D82A}">
                    <a16:rowId xmlns:a16="http://schemas.microsoft.com/office/drawing/2014/main" val="3816426110"/>
                  </a:ext>
                </a:extLst>
              </a:tr>
              <a:tr h="370840">
                <a:tc>
                  <a:txBody>
                    <a:bodyPr/>
                    <a:lstStyle/>
                    <a:p>
                      <a:r>
                        <a:rPr lang="en-US" dirty="0">
                          <a:solidFill>
                            <a:srgbClr val="233667"/>
                          </a:solidFill>
                          <a:latin typeface="Helvetica 57 Condensed"/>
                        </a:rPr>
                        <a:t>Sphere Size</a:t>
                      </a:r>
                      <a:endParaRPr lang="en-US" dirty="0">
                        <a:solidFill>
                          <a:srgbClr val="233667"/>
                        </a:solidFill>
                      </a:endParaRPr>
                    </a:p>
                  </a:txBody>
                  <a:tcPr/>
                </a:tc>
                <a:tc>
                  <a:txBody>
                    <a:bodyPr/>
                    <a:lstStyle/>
                    <a:p>
                      <a:r>
                        <a:rPr lang="en-US">
                          <a:solidFill>
                            <a:srgbClr val="233667"/>
                          </a:solidFill>
                          <a:latin typeface="Helvetica 57 Condensed"/>
                        </a:rPr>
                        <a:t>6.0 inches (15.2 cm) Diameter</a:t>
                      </a:r>
                      <a:endParaRPr lang="en-US" dirty="0">
                        <a:solidFill>
                          <a:srgbClr val="233667"/>
                        </a:solidFill>
                      </a:endParaRPr>
                    </a:p>
                  </a:txBody>
                  <a:tcPr/>
                </a:tc>
                <a:extLst>
                  <a:ext uri="{0D108BD9-81ED-4DB2-BD59-A6C34878D82A}">
                    <a16:rowId xmlns:a16="http://schemas.microsoft.com/office/drawing/2014/main" val="1794919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33667"/>
                          </a:solidFill>
                          <a:latin typeface="Helvetica 57 Condensed"/>
                        </a:rPr>
                        <a:t>Exit Port Aperture Size Diameter</a:t>
                      </a:r>
                    </a:p>
                  </a:txBody>
                  <a:tcPr/>
                </a:tc>
                <a:tc>
                  <a:txBody>
                    <a:bodyPr/>
                    <a:lstStyle/>
                    <a:p>
                      <a:r>
                        <a:rPr lang="en-US">
                          <a:solidFill>
                            <a:srgbClr val="233667"/>
                          </a:solidFill>
                          <a:latin typeface="Helvetica 57 Condensed"/>
                        </a:rPr>
                        <a:t>1.50 inches (38.1 mm) </a:t>
                      </a:r>
                      <a:endParaRPr lang="en-US" dirty="0">
                        <a:solidFill>
                          <a:srgbClr val="233667"/>
                        </a:solidFill>
                      </a:endParaRPr>
                    </a:p>
                  </a:txBody>
                  <a:tcPr/>
                </a:tc>
                <a:extLst>
                  <a:ext uri="{0D108BD9-81ED-4DB2-BD59-A6C34878D82A}">
                    <a16:rowId xmlns:a16="http://schemas.microsoft.com/office/drawing/2014/main" val="3574627742"/>
                  </a:ext>
                </a:extLst>
              </a:tr>
              <a:tr h="370840">
                <a:tc>
                  <a:txBody>
                    <a:bodyPr/>
                    <a:lstStyle/>
                    <a:p>
                      <a:r>
                        <a:rPr lang="en-US" dirty="0">
                          <a:solidFill>
                            <a:srgbClr val="233667"/>
                          </a:solidFill>
                          <a:latin typeface="Helvetica 57 Condensed"/>
                        </a:rPr>
                        <a:t>Sphere Coating Reflectance</a:t>
                      </a:r>
                      <a:endParaRPr lang="en-US" dirty="0">
                        <a:solidFill>
                          <a:srgbClr val="233667"/>
                        </a:solidFill>
                      </a:endParaRPr>
                    </a:p>
                  </a:txBody>
                  <a:tcPr/>
                </a:tc>
                <a:tc>
                  <a:txBody>
                    <a:bodyPr/>
                    <a:lstStyle/>
                    <a:p>
                      <a:r>
                        <a:rPr lang="en-US">
                          <a:solidFill>
                            <a:srgbClr val="233667"/>
                          </a:solidFill>
                          <a:latin typeface="Helvetica 57 Condensed"/>
                        </a:rPr>
                        <a:t>&gt;98 % Reflectivity</a:t>
                      </a:r>
                      <a:endParaRPr lang="en-US" dirty="0">
                        <a:solidFill>
                          <a:srgbClr val="233667"/>
                        </a:solidFill>
                      </a:endParaRPr>
                    </a:p>
                  </a:txBody>
                  <a:tcPr/>
                </a:tc>
                <a:extLst>
                  <a:ext uri="{0D108BD9-81ED-4DB2-BD59-A6C34878D82A}">
                    <a16:rowId xmlns:a16="http://schemas.microsoft.com/office/drawing/2014/main" val="619402475"/>
                  </a:ext>
                </a:extLst>
              </a:tr>
              <a:tr h="370840">
                <a:tc>
                  <a:txBody>
                    <a:bodyPr/>
                    <a:lstStyle/>
                    <a:p>
                      <a:r>
                        <a:rPr lang="en-US" dirty="0">
                          <a:solidFill>
                            <a:srgbClr val="233667"/>
                          </a:solidFill>
                          <a:latin typeface="Helvetica 57 Condensed"/>
                        </a:rPr>
                        <a:t>Wavelength Range</a:t>
                      </a:r>
                      <a:endParaRPr lang="en-US" dirty="0">
                        <a:solidFill>
                          <a:srgbClr val="233667"/>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33667"/>
                          </a:solidFill>
                          <a:latin typeface="Helvetica 57 Condensed"/>
                        </a:rPr>
                        <a:t>400 nm to 1000 nm</a:t>
                      </a:r>
                    </a:p>
                  </a:txBody>
                  <a:tcPr/>
                </a:tc>
                <a:extLst>
                  <a:ext uri="{0D108BD9-81ED-4DB2-BD59-A6C34878D82A}">
                    <a16:rowId xmlns:a16="http://schemas.microsoft.com/office/drawing/2014/main" val="932839362"/>
                  </a:ext>
                </a:extLst>
              </a:tr>
              <a:tr h="370840">
                <a:tc>
                  <a:txBody>
                    <a:bodyPr/>
                    <a:lstStyle/>
                    <a:p>
                      <a:r>
                        <a:rPr lang="en-US" dirty="0">
                          <a:solidFill>
                            <a:srgbClr val="233667"/>
                          </a:solidFill>
                          <a:latin typeface="Helvetica 57 Condensed"/>
                        </a:rPr>
                        <a:t>Sphere Luminance Monitor (Built-In)</a:t>
                      </a:r>
                      <a:endParaRPr lang="en-US" dirty="0">
                        <a:solidFill>
                          <a:srgbClr val="233667"/>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33667"/>
                          </a:solidFill>
                          <a:latin typeface="Helvetica 57 Condensed"/>
                        </a:rPr>
                        <a:t>Silicon detector with filtered</a:t>
                      </a:r>
                    </a:p>
                  </a:txBody>
                  <a:tcPr/>
                </a:tc>
                <a:extLst>
                  <a:ext uri="{0D108BD9-81ED-4DB2-BD59-A6C34878D82A}">
                    <a16:rowId xmlns:a16="http://schemas.microsoft.com/office/drawing/2014/main" val="376494306"/>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233667"/>
                          </a:solidFill>
                          <a:latin typeface="Helvetica 57 Condensed"/>
                        </a:rPr>
                        <a:t>                                                                CIE </a:t>
                      </a:r>
                      <a:r>
                        <a:rPr lang="en-US" dirty="0" err="1">
                          <a:solidFill>
                            <a:srgbClr val="233667"/>
                          </a:solidFill>
                          <a:latin typeface="Helvetica 57 Condensed"/>
                        </a:rPr>
                        <a:t>photopic</a:t>
                      </a:r>
                      <a:r>
                        <a:rPr lang="en-US" dirty="0">
                          <a:solidFill>
                            <a:srgbClr val="233667"/>
                          </a:solidFill>
                          <a:latin typeface="Helvetica 57 Condensed"/>
                        </a:rPr>
                        <a:t> </a:t>
                      </a:r>
                      <a:r>
                        <a:rPr lang="en-US" dirty="0" smtClean="0">
                          <a:solidFill>
                            <a:srgbClr val="233667"/>
                          </a:solidFill>
                          <a:latin typeface="Helvetica 57 Condensed"/>
                        </a:rPr>
                        <a:t>response</a:t>
                      </a:r>
                      <a:endParaRPr lang="en-US" dirty="0">
                        <a:solidFill>
                          <a:srgbClr val="233667"/>
                        </a:solidFill>
                        <a:latin typeface="Helvetica 57 Condensed"/>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Helvetica 57 Condensed"/>
                      </a:endParaRPr>
                    </a:p>
                  </a:txBody>
                  <a:tcPr/>
                </a:tc>
                <a:extLst>
                  <a:ext uri="{0D108BD9-81ED-4DB2-BD59-A6C34878D82A}">
                    <a16:rowId xmlns:a16="http://schemas.microsoft.com/office/drawing/2014/main" val="7027367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233667"/>
                          </a:solidFill>
                          <a:latin typeface="Helvetica 57 Condensed"/>
                        </a:rPr>
                        <a:t>Uniformity</a:t>
                      </a:r>
                      <a:endParaRPr lang="en-US" dirty="0">
                        <a:solidFill>
                          <a:srgbClr val="233667"/>
                        </a:solidFill>
                        <a:latin typeface="Helvetica 57 Condensed"/>
                      </a:endParaRPr>
                    </a:p>
                  </a:txBody>
                  <a:tcPr/>
                </a:tc>
                <a:tc>
                  <a:txBody>
                    <a:bodyPr/>
                    <a:lstStyle/>
                    <a:p>
                      <a:r>
                        <a:rPr lang="en-US" u="sng" dirty="0" smtClean="0"/>
                        <a:t>+</a:t>
                      </a:r>
                      <a:r>
                        <a:rPr lang="en-US" u="none" dirty="0" smtClean="0"/>
                        <a:t> 1%</a:t>
                      </a:r>
                      <a:endParaRPr lang="en-US" u="sng" dirty="0"/>
                    </a:p>
                  </a:txBody>
                  <a:tcPr/>
                </a:tc>
                <a:extLst>
                  <a:ext uri="{0D108BD9-81ED-4DB2-BD59-A6C34878D82A}">
                    <a16:rowId xmlns:a16="http://schemas.microsoft.com/office/drawing/2014/main" val="4078605933"/>
                  </a:ext>
                </a:extLst>
              </a:tr>
              <a:tr h="370840">
                <a:tc>
                  <a:txBody>
                    <a:bodyPr/>
                    <a:lstStyle/>
                    <a:p>
                      <a:r>
                        <a:rPr lang="en-US" dirty="0" smtClean="0">
                          <a:solidFill>
                            <a:srgbClr val="233667"/>
                          </a:solidFill>
                          <a:latin typeface="Helvetica 57 Condensed"/>
                        </a:rPr>
                        <a:t>Operating </a:t>
                      </a:r>
                      <a:r>
                        <a:rPr lang="en-US" dirty="0">
                          <a:solidFill>
                            <a:srgbClr val="233667"/>
                          </a:solidFill>
                          <a:latin typeface="Helvetica 57 Condensed"/>
                        </a:rPr>
                        <a:t>Temperature</a:t>
                      </a:r>
                      <a:endParaRPr lang="en-US" dirty="0">
                        <a:solidFill>
                          <a:srgbClr val="233667"/>
                        </a:solidFill>
                      </a:endParaRPr>
                    </a:p>
                  </a:txBody>
                  <a:tcPr/>
                </a:tc>
                <a:tc>
                  <a:txBody>
                    <a:bodyPr/>
                    <a:lstStyle/>
                    <a:p>
                      <a:r>
                        <a:rPr lang="en-US">
                          <a:solidFill>
                            <a:srgbClr val="233667"/>
                          </a:solidFill>
                          <a:latin typeface="Helvetica 57 Condensed"/>
                        </a:rPr>
                        <a:t>41º F to 104º F (5º C to 40º C)</a:t>
                      </a:r>
                      <a:endParaRPr lang="en-US" dirty="0">
                        <a:solidFill>
                          <a:srgbClr val="233667"/>
                        </a:solidFill>
                      </a:endParaRPr>
                    </a:p>
                  </a:txBody>
                  <a:tcPr/>
                </a:tc>
                <a:extLst>
                  <a:ext uri="{0D108BD9-81ED-4DB2-BD59-A6C34878D82A}">
                    <a16:rowId xmlns:a16="http://schemas.microsoft.com/office/drawing/2014/main" val="1387445680"/>
                  </a:ext>
                </a:extLst>
              </a:tr>
              <a:tr h="370840">
                <a:tc>
                  <a:txBody>
                    <a:bodyPr/>
                    <a:lstStyle/>
                    <a:p>
                      <a:r>
                        <a:rPr lang="en-US" dirty="0">
                          <a:solidFill>
                            <a:srgbClr val="233667"/>
                          </a:solidFill>
                          <a:latin typeface="Helvetica 57 Condensed"/>
                        </a:rPr>
                        <a:t>Source Power Input</a:t>
                      </a:r>
                      <a:endParaRPr lang="en-US" dirty="0">
                        <a:solidFill>
                          <a:srgbClr val="233667"/>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33667"/>
                          </a:solidFill>
                          <a:latin typeface="Helvetica 57 Condensed"/>
                        </a:rPr>
                        <a:t>48 VDC, 5.8 Amps</a:t>
                      </a:r>
                    </a:p>
                  </a:txBody>
                  <a:tcPr/>
                </a:tc>
                <a:extLst>
                  <a:ext uri="{0D108BD9-81ED-4DB2-BD59-A6C34878D82A}">
                    <a16:rowId xmlns:a16="http://schemas.microsoft.com/office/drawing/2014/main" val="3365629089"/>
                  </a:ext>
                </a:extLst>
              </a:tr>
              <a:tr h="370840">
                <a:tc>
                  <a:txBody>
                    <a:bodyPr/>
                    <a:lstStyle/>
                    <a:p>
                      <a:r>
                        <a:rPr lang="en-US" dirty="0">
                          <a:solidFill>
                            <a:srgbClr val="233667"/>
                          </a:solidFill>
                          <a:latin typeface="Helvetica 57 Condensed"/>
                        </a:rPr>
                        <a:t>AC Power Input Communications Interface</a:t>
                      </a:r>
                      <a:endParaRPr lang="en-US" dirty="0">
                        <a:solidFill>
                          <a:srgbClr val="233667"/>
                        </a:solidFill>
                      </a:endParaRPr>
                    </a:p>
                  </a:txBody>
                  <a:tcPr/>
                </a:tc>
                <a:tc>
                  <a:txBody>
                    <a:bodyPr/>
                    <a:lstStyle/>
                    <a:p>
                      <a:r>
                        <a:rPr lang="en-US" dirty="0">
                          <a:solidFill>
                            <a:srgbClr val="233667"/>
                          </a:solidFill>
                          <a:latin typeface="Helvetica 57 Condensed"/>
                        </a:rPr>
                        <a:t>100-240 VAC, 50/60 Hz, 4.5 A  USB</a:t>
                      </a:r>
                      <a:endParaRPr lang="en-US" dirty="0">
                        <a:solidFill>
                          <a:srgbClr val="233667"/>
                        </a:solidFill>
                      </a:endParaRPr>
                    </a:p>
                  </a:txBody>
                  <a:tcPr/>
                </a:tc>
                <a:extLst>
                  <a:ext uri="{0D108BD9-81ED-4DB2-BD59-A6C34878D82A}">
                    <a16:rowId xmlns:a16="http://schemas.microsoft.com/office/drawing/2014/main" val="2789512918"/>
                  </a:ext>
                </a:extLst>
              </a:tr>
              <a:tr h="370840">
                <a:tc>
                  <a:txBody>
                    <a:bodyPr/>
                    <a:lstStyle/>
                    <a:p>
                      <a:r>
                        <a:rPr lang="en-US" dirty="0">
                          <a:solidFill>
                            <a:srgbClr val="233667"/>
                          </a:solidFill>
                          <a:latin typeface="Helvetica 57 Condensed"/>
                        </a:rPr>
                        <a:t>Dimensions</a:t>
                      </a:r>
                      <a:endParaRPr lang="en-US" dirty="0">
                        <a:solidFill>
                          <a:srgbClr val="233667"/>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233667"/>
                          </a:solidFill>
                          <a:latin typeface="Helvetica 57 Condensed"/>
                        </a:rPr>
                        <a:t>11” </a:t>
                      </a:r>
                      <a:r>
                        <a:rPr lang="en-US" dirty="0">
                          <a:solidFill>
                            <a:srgbClr val="233667"/>
                          </a:solidFill>
                          <a:latin typeface="Helvetica 57 Condensed"/>
                        </a:rPr>
                        <a:t>L x </a:t>
                      </a:r>
                      <a:r>
                        <a:rPr lang="en-US" dirty="0" smtClean="0">
                          <a:solidFill>
                            <a:srgbClr val="233667"/>
                          </a:solidFill>
                          <a:latin typeface="Helvetica 57 Condensed"/>
                        </a:rPr>
                        <a:t>7.5” </a:t>
                      </a:r>
                      <a:r>
                        <a:rPr lang="en-US" dirty="0">
                          <a:solidFill>
                            <a:srgbClr val="233667"/>
                          </a:solidFill>
                          <a:latin typeface="Helvetica 57 Condensed"/>
                        </a:rPr>
                        <a:t>W x </a:t>
                      </a:r>
                      <a:r>
                        <a:rPr lang="en-US" dirty="0" smtClean="0">
                          <a:solidFill>
                            <a:srgbClr val="233667"/>
                          </a:solidFill>
                          <a:latin typeface="Helvetica 57 Condensed"/>
                        </a:rPr>
                        <a:t>9.75” </a:t>
                      </a:r>
                      <a:r>
                        <a:rPr lang="en-US" dirty="0">
                          <a:solidFill>
                            <a:srgbClr val="233667"/>
                          </a:solidFill>
                          <a:latin typeface="Helvetica 57 Condensed"/>
                        </a:rPr>
                        <a:t>H</a:t>
                      </a:r>
                    </a:p>
                  </a:txBody>
                  <a:tcPr/>
                </a:tc>
                <a:extLst>
                  <a:ext uri="{0D108BD9-81ED-4DB2-BD59-A6C34878D82A}">
                    <a16:rowId xmlns:a16="http://schemas.microsoft.com/office/drawing/2014/main" val="1889864795"/>
                  </a:ext>
                </a:extLst>
              </a:tr>
              <a:tr h="370840">
                <a:tc>
                  <a:txBody>
                    <a:bodyPr/>
                    <a:lstStyle/>
                    <a:p>
                      <a:r>
                        <a:rPr lang="en-US" dirty="0">
                          <a:solidFill>
                            <a:srgbClr val="233667"/>
                          </a:solidFill>
                          <a:latin typeface="Helvetica 57 Condensed"/>
                        </a:rPr>
                        <a:t>Weight	</a:t>
                      </a:r>
                      <a:endParaRPr lang="en-US" dirty="0">
                        <a:solidFill>
                          <a:srgbClr val="233667"/>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233667"/>
                          </a:solidFill>
                          <a:latin typeface="Helvetica 57 Condensed"/>
                        </a:rPr>
                        <a:t>13.5 </a:t>
                      </a:r>
                      <a:r>
                        <a:rPr lang="en-US" dirty="0" err="1">
                          <a:solidFill>
                            <a:srgbClr val="233667"/>
                          </a:solidFill>
                          <a:latin typeface="Helvetica 57 Condensed"/>
                        </a:rPr>
                        <a:t>lbs</a:t>
                      </a:r>
                      <a:r>
                        <a:rPr lang="en-US" dirty="0">
                          <a:solidFill>
                            <a:srgbClr val="233667"/>
                          </a:solidFill>
                          <a:latin typeface="Helvetica 57 Condensed"/>
                        </a:rPr>
                        <a:t> (5.7 kg)</a:t>
                      </a:r>
                    </a:p>
                  </a:txBody>
                  <a:tcPr/>
                </a:tc>
                <a:extLst>
                  <a:ext uri="{0D108BD9-81ED-4DB2-BD59-A6C34878D82A}">
                    <a16:rowId xmlns:a16="http://schemas.microsoft.com/office/drawing/2014/main" val="3578725296"/>
                  </a:ext>
                </a:extLst>
              </a:tr>
            </a:tbl>
          </a:graphicData>
        </a:graphic>
      </p:graphicFrame>
      <p:pic>
        <p:nvPicPr>
          <p:cNvPr id="7" name="Picture 6"/>
          <p:cNvPicPr>
            <a:picLocks noChangeAspect="1"/>
          </p:cNvPicPr>
          <p:nvPr/>
        </p:nvPicPr>
        <p:blipFill>
          <a:blip r:embed="rId6"/>
          <a:stretch>
            <a:fillRect/>
          </a:stretch>
        </p:blipFill>
        <p:spPr>
          <a:xfrm>
            <a:off x="8517655" y="2078583"/>
            <a:ext cx="3548002" cy="417704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5643680"/>
      </p:ext>
    </p:extLst>
  </p:cSld>
  <p:clrMapOvr>
    <a:masterClrMapping/>
  </p:clrMapOvr>
  <mc:AlternateContent xmlns:mc="http://schemas.openxmlformats.org/markup-compatibility/2006" xmlns:p14="http://schemas.microsoft.com/office/powerpoint/2010/main">
    <mc:Choice Requires="p14">
      <p:transition spd="slow" p14:dur="2000" advTm="22612"/>
    </mc:Choice>
    <mc:Fallback xmlns="">
      <p:transition spd="slow" advTm="2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Advantages</a:t>
            </a:r>
          </a:p>
        </p:txBody>
      </p:sp>
      <p:sp>
        <p:nvSpPr>
          <p:cNvPr id="5" name="Content Placeholder 4"/>
          <p:cNvSpPr>
            <a:spLocks noGrp="1"/>
          </p:cNvSpPr>
          <p:nvPr>
            <p:ph sz="half" idx="1"/>
          </p:nvPr>
        </p:nvSpPr>
        <p:spPr>
          <a:xfrm>
            <a:off x="838199" y="1999922"/>
            <a:ext cx="6292065" cy="4756477"/>
          </a:xfrm>
        </p:spPr>
        <p:txBody>
          <a:bodyPr>
            <a:normAutofit/>
          </a:bodyPr>
          <a:lstStyle/>
          <a:p>
            <a:pPr>
              <a:buClr>
                <a:srgbClr val="88B1BB"/>
              </a:buClr>
            </a:pPr>
            <a:r>
              <a:rPr lang="en-US" dirty="0" smtClean="0">
                <a:solidFill>
                  <a:srgbClr val="233667"/>
                </a:solidFill>
                <a:latin typeface="Helvetica 57 Condensed"/>
              </a:rPr>
              <a:t>Reliable Performance</a:t>
            </a:r>
            <a:endParaRPr lang="en-US" dirty="0">
              <a:solidFill>
                <a:srgbClr val="233667"/>
              </a:solidFill>
              <a:latin typeface="Helvetica 57 Condensed"/>
            </a:endParaRPr>
          </a:p>
          <a:p>
            <a:pPr lvl="1">
              <a:buClr>
                <a:srgbClr val="88B1BB"/>
              </a:buClr>
              <a:buFontTx/>
              <a:buChar char="‒"/>
            </a:pPr>
            <a:r>
              <a:rPr lang="en-US" sz="2000" dirty="0" smtClean="0">
                <a:solidFill>
                  <a:srgbClr val="233667"/>
                </a:solidFill>
                <a:latin typeface="Helvetica 57 Condensed"/>
              </a:rPr>
              <a:t>Luminance stability:</a:t>
            </a:r>
            <a:r>
              <a:rPr lang="en-US" sz="2000" dirty="0">
                <a:solidFill>
                  <a:srgbClr val="233667"/>
                </a:solidFill>
                <a:latin typeface="Helvetica 57 Condensed"/>
              </a:rPr>
              <a:t>	</a:t>
            </a:r>
            <a:r>
              <a:rPr lang="en-US" sz="2000" dirty="0" smtClean="0">
                <a:solidFill>
                  <a:srgbClr val="233667"/>
                </a:solidFill>
                <a:latin typeface="Helvetica 57 Condensed"/>
              </a:rPr>
              <a:t>	</a:t>
            </a:r>
            <a:r>
              <a:rPr lang="en-US" sz="2000" u="sng" dirty="0" smtClean="0">
                <a:solidFill>
                  <a:srgbClr val="233667"/>
                </a:solidFill>
                <a:latin typeface="Helvetica 57 Condensed"/>
              </a:rPr>
              <a:t>+</a:t>
            </a:r>
            <a:r>
              <a:rPr lang="en-US" sz="2000" dirty="0">
                <a:solidFill>
                  <a:srgbClr val="233667"/>
                </a:solidFill>
                <a:latin typeface="Helvetica 57 Condensed"/>
              </a:rPr>
              <a:t>0.5%</a:t>
            </a:r>
          </a:p>
          <a:p>
            <a:pPr>
              <a:buClr>
                <a:srgbClr val="88B1BB"/>
              </a:buClr>
            </a:pPr>
            <a:r>
              <a:rPr lang="en-US" dirty="0" smtClean="0">
                <a:solidFill>
                  <a:srgbClr val="233667"/>
                </a:solidFill>
                <a:latin typeface="Helvetica 57 Condensed"/>
              </a:rPr>
              <a:t>Wide range of </a:t>
            </a:r>
            <a:r>
              <a:rPr lang="en-US" dirty="0">
                <a:solidFill>
                  <a:srgbClr val="233667"/>
                </a:solidFill>
                <a:latin typeface="Helvetica 57 Condensed"/>
              </a:rPr>
              <a:t>LEDs for customization of spectral profiles</a:t>
            </a:r>
          </a:p>
          <a:p>
            <a:pPr>
              <a:buClr>
                <a:srgbClr val="88B1BB"/>
              </a:buClr>
            </a:pPr>
            <a:r>
              <a:rPr lang="en-US" dirty="0">
                <a:solidFill>
                  <a:srgbClr val="233667"/>
                </a:solidFill>
                <a:latin typeface="Helvetica 57 Condensed"/>
              </a:rPr>
              <a:t>Suited for method or product development and routine calibration of inspection </a:t>
            </a:r>
            <a:r>
              <a:rPr lang="en-US" dirty="0">
                <a:solidFill>
                  <a:srgbClr val="233667"/>
                </a:solidFill>
                <a:latin typeface="Helvetica 57 Condensed"/>
              </a:rPr>
              <a:t>instruments at mass production facilities</a:t>
            </a:r>
          </a:p>
          <a:p>
            <a:pPr lvl="1">
              <a:buClr>
                <a:srgbClr val="88B1BB"/>
              </a:buClr>
              <a:buFontTx/>
              <a:buChar char="‒"/>
            </a:pPr>
            <a:r>
              <a:rPr lang="en-US" sz="2000" dirty="0">
                <a:solidFill>
                  <a:srgbClr val="233667"/>
                </a:solidFill>
                <a:latin typeface="Helvetica 57 Condensed"/>
              </a:rPr>
              <a:t>Weight:		13.5 </a:t>
            </a:r>
            <a:r>
              <a:rPr lang="en-US" sz="2000" dirty="0" err="1">
                <a:solidFill>
                  <a:srgbClr val="233667"/>
                </a:solidFill>
                <a:latin typeface="Helvetica 57 Condensed"/>
              </a:rPr>
              <a:t>lbs</a:t>
            </a:r>
            <a:r>
              <a:rPr lang="en-US" sz="2000" dirty="0">
                <a:solidFill>
                  <a:srgbClr val="233667"/>
                </a:solidFill>
                <a:latin typeface="Helvetica 57 Condensed"/>
              </a:rPr>
              <a:t> </a:t>
            </a:r>
          </a:p>
          <a:p>
            <a:pPr lvl="1">
              <a:buClr>
                <a:srgbClr val="88B1BB"/>
              </a:buClr>
              <a:buFontTx/>
              <a:buChar char="‒"/>
            </a:pPr>
            <a:r>
              <a:rPr lang="en-US" sz="2000" dirty="0">
                <a:solidFill>
                  <a:srgbClr val="233667"/>
                </a:solidFill>
                <a:latin typeface="Helvetica 57 Condensed"/>
              </a:rPr>
              <a:t>Dimensions	11” L x 7.5” W x 9.75” H</a:t>
            </a:r>
          </a:p>
        </p:txBody>
      </p:sp>
      <p:pic>
        <p:nvPicPr>
          <p:cNvPr id="9" name="Picture 8"/>
          <p:cNvPicPr>
            <a:picLocks noChangeAspect="1"/>
          </p:cNvPicPr>
          <p:nvPr/>
        </p:nvPicPr>
        <p:blipFill>
          <a:blip r:embed="rId6"/>
          <a:stretch>
            <a:fillRect/>
          </a:stretch>
        </p:blipFill>
        <p:spPr>
          <a:xfrm>
            <a:off x="7780234" y="1999923"/>
            <a:ext cx="3548002" cy="41770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773298"/>
      </p:ext>
    </p:extLst>
  </p:cSld>
  <p:clrMapOvr>
    <a:masterClrMapping/>
  </p:clrMapOvr>
  <mc:AlternateContent xmlns:mc="http://schemas.openxmlformats.org/markup-compatibility/2006" xmlns:p14="http://schemas.microsoft.com/office/powerpoint/2010/main">
    <mc:Choice Requires="p14">
      <p:transition spd="slow" p14:dur="2000" advTm="53553"/>
    </mc:Choice>
    <mc:Fallback xmlns="">
      <p:transition spd="slow" advTm="5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Applications</a:t>
            </a:r>
          </a:p>
        </p:txBody>
      </p:sp>
      <p:sp>
        <p:nvSpPr>
          <p:cNvPr id="5" name="Content Placeholder 4"/>
          <p:cNvSpPr>
            <a:spLocks noGrp="1"/>
          </p:cNvSpPr>
          <p:nvPr>
            <p:ph sz="half" idx="1"/>
          </p:nvPr>
        </p:nvSpPr>
        <p:spPr>
          <a:xfrm>
            <a:off x="4025677" y="3450920"/>
            <a:ext cx="3256767" cy="3169085"/>
          </a:xfrm>
        </p:spPr>
        <p:txBody>
          <a:bodyPr>
            <a:normAutofit/>
          </a:bodyPr>
          <a:lstStyle/>
          <a:p>
            <a:pPr algn="ctr">
              <a:buClr>
                <a:srgbClr val="88B1BB"/>
              </a:buClr>
            </a:pPr>
            <a:r>
              <a:rPr lang="en-US" sz="1800" dirty="0">
                <a:solidFill>
                  <a:srgbClr val="233667"/>
                </a:solidFill>
                <a:latin typeface="Helvetica 57 Condensed"/>
              </a:rPr>
              <a:t>Camera and image sensor calibration</a:t>
            </a:r>
          </a:p>
          <a:p>
            <a:pPr algn="ctr">
              <a:buClr>
                <a:srgbClr val="88B1BB"/>
              </a:buClr>
            </a:pPr>
            <a:r>
              <a:rPr lang="en-US" sz="1800" dirty="0">
                <a:solidFill>
                  <a:srgbClr val="233667"/>
                </a:solidFill>
                <a:latin typeface="Helvetica 57 Condensed"/>
              </a:rPr>
              <a:t>Photodiode detector responsivity characterization</a:t>
            </a:r>
          </a:p>
          <a:p>
            <a:pPr algn="ctr">
              <a:buClr>
                <a:srgbClr val="88B1BB"/>
              </a:buClr>
            </a:pPr>
            <a:r>
              <a:rPr lang="en-US" sz="1800" dirty="0">
                <a:solidFill>
                  <a:srgbClr val="233667"/>
                </a:solidFill>
                <a:latin typeface="Helvetica 57 Condensed"/>
              </a:rPr>
              <a:t>Spectrum/Illuminant simulation</a:t>
            </a:r>
          </a:p>
          <a:p>
            <a:pPr algn="ctr">
              <a:buClr>
                <a:srgbClr val="88B1BB"/>
              </a:buClr>
            </a:pPr>
            <a:r>
              <a:rPr lang="en-US" sz="1800" dirty="0">
                <a:solidFill>
                  <a:srgbClr val="233667"/>
                </a:solidFill>
                <a:latin typeface="Helvetica 57 Condensed"/>
              </a:rPr>
              <a:t>Diagnostic medical imaging</a:t>
            </a:r>
          </a:p>
          <a:p>
            <a:pPr algn="ctr">
              <a:buClr>
                <a:srgbClr val="88B1BB"/>
              </a:buClr>
            </a:pPr>
            <a:r>
              <a:rPr lang="en-US" sz="1800" dirty="0">
                <a:solidFill>
                  <a:srgbClr val="233667"/>
                </a:solidFill>
                <a:latin typeface="Helvetica 57 Condensed"/>
              </a:rPr>
              <a:t>Technical and industrial photography</a:t>
            </a:r>
          </a:p>
        </p:txBody>
      </p:sp>
      <p:pic>
        <p:nvPicPr>
          <p:cNvPr id="2" name="Picture 1"/>
          <p:cNvPicPr>
            <a:picLocks noChangeAspect="1"/>
          </p:cNvPicPr>
          <p:nvPr/>
        </p:nvPicPr>
        <p:blipFill>
          <a:blip r:embed="rId6"/>
          <a:stretch>
            <a:fillRect/>
          </a:stretch>
        </p:blipFill>
        <p:spPr>
          <a:xfrm>
            <a:off x="91440" y="1600116"/>
            <a:ext cx="3426308" cy="2433265"/>
          </a:xfrm>
          <a:prstGeom prst="rect">
            <a:avLst/>
          </a:prstGeom>
        </p:spPr>
      </p:pic>
      <p:pic>
        <p:nvPicPr>
          <p:cNvPr id="3" name="Picture 2"/>
          <p:cNvPicPr>
            <a:picLocks noChangeAspect="1"/>
          </p:cNvPicPr>
          <p:nvPr/>
        </p:nvPicPr>
        <p:blipFill>
          <a:blip r:embed="rId7"/>
          <a:stretch>
            <a:fillRect/>
          </a:stretch>
        </p:blipFill>
        <p:spPr>
          <a:xfrm>
            <a:off x="91440" y="4221271"/>
            <a:ext cx="3717288" cy="2267211"/>
          </a:xfrm>
          <a:prstGeom prst="rect">
            <a:avLst/>
          </a:prstGeom>
        </p:spPr>
      </p:pic>
      <p:pic>
        <p:nvPicPr>
          <p:cNvPr id="4" name="Picture 3"/>
          <p:cNvPicPr>
            <a:picLocks noChangeAspect="1"/>
          </p:cNvPicPr>
          <p:nvPr/>
        </p:nvPicPr>
        <p:blipFill>
          <a:blip r:embed="rId8"/>
          <a:stretch>
            <a:fillRect/>
          </a:stretch>
        </p:blipFill>
        <p:spPr>
          <a:xfrm>
            <a:off x="7790373" y="1600116"/>
            <a:ext cx="4300036" cy="2433265"/>
          </a:xfrm>
          <a:prstGeom prst="rect">
            <a:avLst/>
          </a:prstGeom>
        </p:spPr>
      </p:pic>
      <p:pic>
        <p:nvPicPr>
          <p:cNvPr id="14" name="Picture 13"/>
          <p:cNvPicPr>
            <a:picLocks noChangeAspect="1"/>
          </p:cNvPicPr>
          <p:nvPr/>
        </p:nvPicPr>
        <p:blipFill>
          <a:blip r:embed="rId9"/>
          <a:stretch>
            <a:fillRect/>
          </a:stretch>
        </p:blipFill>
        <p:spPr>
          <a:xfrm>
            <a:off x="7429256" y="4539247"/>
            <a:ext cx="4762744" cy="1899096"/>
          </a:xfrm>
          <a:prstGeom prst="rect">
            <a:avLst/>
          </a:prstGeom>
        </p:spPr>
      </p:pic>
      <p:pic>
        <p:nvPicPr>
          <p:cNvPr id="18" name="Picture 17"/>
          <p:cNvPicPr>
            <a:picLocks noChangeAspect="1"/>
          </p:cNvPicPr>
          <p:nvPr/>
        </p:nvPicPr>
        <p:blipFill>
          <a:blip r:embed="rId10"/>
          <a:stretch>
            <a:fillRect/>
          </a:stretch>
        </p:blipFill>
        <p:spPr>
          <a:xfrm>
            <a:off x="3755602" y="1775480"/>
            <a:ext cx="3797593" cy="141794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1377880"/>
      </p:ext>
    </p:extLst>
  </p:cSld>
  <p:clrMapOvr>
    <a:masterClrMapping/>
  </p:clrMapOvr>
  <mc:AlternateContent xmlns:mc="http://schemas.openxmlformats.org/markup-compatibility/2006" xmlns:p14="http://schemas.microsoft.com/office/powerpoint/2010/main">
    <mc:Choice Requires="p14">
      <p:transition spd="slow" p14:dur="2000" advTm="26406"/>
    </mc:Choice>
    <mc:Fallback xmlns="">
      <p:transition spd="slow" advTm="2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smtClean="0">
                <a:solidFill>
                  <a:schemeClr val="bg1"/>
                </a:solidFill>
              </a:rPr>
              <a:t>Other Calibration Options at OLI</a:t>
            </a:r>
            <a:endParaRPr lang="en-US" sz="4400" b="1" dirty="0">
              <a:solidFill>
                <a:schemeClr val="bg1"/>
              </a:solidFill>
            </a:endParaRPr>
          </a:p>
        </p:txBody>
      </p:sp>
      <p:sp>
        <p:nvSpPr>
          <p:cNvPr id="20" name="TextBox 19"/>
          <p:cNvSpPr txBox="1"/>
          <p:nvPr/>
        </p:nvSpPr>
        <p:spPr>
          <a:xfrm>
            <a:off x="446178" y="2070493"/>
            <a:ext cx="2951596" cy="369332"/>
          </a:xfrm>
          <a:prstGeom prst="rect">
            <a:avLst/>
          </a:prstGeom>
          <a:noFill/>
        </p:spPr>
        <p:txBody>
          <a:bodyPr wrap="square" rtlCol="0">
            <a:spAutoFit/>
          </a:bodyPr>
          <a:lstStyle/>
          <a:p>
            <a:pPr algn="ctr"/>
            <a:r>
              <a:rPr lang="en-US" dirty="0" smtClean="0">
                <a:solidFill>
                  <a:srgbClr val="233667"/>
                </a:solidFill>
              </a:rPr>
              <a:t>Calibration Standards</a:t>
            </a:r>
            <a:endParaRPr lang="en-US" dirty="0">
              <a:solidFill>
                <a:srgbClr val="233667"/>
              </a:solidFill>
            </a:endParaRPr>
          </a:p>
        </p:txBody>
      </p:sp>
      <p:grpSp>
        <p:nvGrpSpPr>
          <p:cNvPr id="34" name="Group 33"/>
          <p:cNvGrpSpPr/>
          <p:nvPr/>
        </p:nvGrpSpPr>
        <p:grpSpPr>
          <a:xfrm>
            <a:off x="375448" y="2704499"/>
            <a:ext cx="3151603" cy="2984497"/>
            <a:chOff x="385415" y="2628736"/>
            <a:chExt cx="3151603" cy="2984497"/>
          </a:xfrm>
        </p:grpSpPr>
        <p:pic>
          <p:nvPicPr>
            <p:cNvPr id="15" name="Picture 14"/>
            <p:cNvPicPr>
              <a:picLocks noChangeAspect="1"/>
            </p:cNvPicPr>
            <p:nvPr/>
          </p:nvPicPr>
          <p:blipFill>
            <a:blip r:embed="rId6"/>
            <a:stretch>
              <a:fillRect/>
            </a:stretch>
          </p:blipFill>
          <p:spPr>
            <a:xfrm>
              <a:off x="385415" y="2628736"/>
              <a:ext cx="1705165" cy="867466"/>
            </a:xfrm>
            <a:prstGeom prst="rect">
              <a:avLst/>
            </a:prstGeom>
          </p:spPr>
        </p:pic>
        <p:grpSp>
          <p:nvGrpSpPr>
            <p:cNvPr id="18" name="Group 17"/>
            <p:cNvGrpSpPr/>
            <p:nvPr/>
          </p:nvGrpSpPr>
          <p:grpSpPr>
            <a:xfrm>
              <a:off x="2377060" y="2628736"/>
              <a:ext cx="1159958" cy="2028321"/>
              <a:chOff x="4220428" y="2141433"/>
              <a:chExt cx="1637532" cy="2863414"/>
            </a:xfrm>
          </p:grpSpPr>
          <p:pic>
            <p:nvPicPr>
              <p:cNvPr id="4" name="Picture 3"/>
              <p:cNvPicPr>
                <a:picLocks noChangeAspect="1"/>
              </p:cNvPicPr>
              <p:nvPr/>
            </p:nvPicPr>
            <p:blipFill>
              <a:blip r:embed="rId7"/>
              <a:stretch>
                <a:fillRect/>
              </a:stretch>
            </p:blipFill>
            <p:spPr>
              <a:xfrm>
                <a:off x="4220428" y="2141433"/>
                <a:ext cx="810581" cy="1597867"/>
              </a:xfrm>
              <a:prstGeom prst="rect">
                <a:avLst/>
              </a:prstGeom>
            </p:spPr>
          </p:pic>
          <p:pic>
            <p:nvPicPr>
              <p:cNvPr id="8" name="Picture 7"/>
              <p:cNvPicPr>
                <a:picLocks noChangeAspect="1"/>
              </p:cNvPicPr>
              <p:nvPr/>
            </p:nvPicPr>
            <p:blipFill>
              <a:blip r:embed="rId8"/>
              <a:stretch>
                <a:fillRect/>
              </a:stretch>
            </p:blipFill>
            <p:spPr>
              <a:xfrm>
                <a:off x="5029285" y="2141433"/>
                <a:ext cx="828675" cy="1597867"/>
              </a:xfrm>
              <a:prstGeom prst="rect">
                <a:avLst/>
              </a:prstGeom>
            </p:spPr>
          </p:pic>
          <p:pic>
            <p:nvPicPr>
              <p:cNvPr id="9" name="Picture 8"/>
              <p:cNvPicPr>
                <a:picLocks noChangeAspect="1"/>
              </p:cNvPicPr>
              <p:nvPr/>
            </p:nvPicPr>
            <p:blipFill>
              <a:blip r:embed="rId9"/>
              <a:stretch>
                <a:fillRect/>
              </a:stretch>
            </p:blipFill>
            <p:spPr>
              <a:xfrm>
                <a:off x="4545884" y="3742247"/>
                <a:ext cx="1000125" cy="1262600"/>
              </a:xfrm>
              <a:prstGeom prst="rect">
                <a:avLst/>
              </a:prstGeom>
            </p:spPr>
          </p:pic>
        </p:grpSp>
        <p:grpSp>
          <p:nvGrpSpPr>
            <p:cNvPr id="19" name="Group 18"/>
            <p:cNvGrpSpPr/>
            <p:nvPr/>
          </p:nvGrpSpPr>
          <p:grpSpPr>
            <a:xfrm>
              <a:off x="751941" y="3700881"/>
              <a:ext cx="1509850" cy="1912352"/>
              <a:chOff x="7829015" y="1806735"/>
              <a:chExt cx="3282978" cy="4158168"/>
            </a:xfrm>
          </p:grpSpPr>
          <p:pic>
            <p:nvPicPr>
              <p:cNvPr id="12" name="Picture 11"/>
              <p:cNvPicPr>
                <a:picLocks noChangeAspect="1"/>
              </p:cNvPicPr>
              <p:nvPr/>
            </p:nvPicPr>
            <p:blipFill>
              <a:blip r:embed="rId10"/>
              <a:stretch>
                <a:fillRect/>
              </a:stretch>
            </p:blipFill>
            <p:spPr>
              <a:xfrm>
                <a:off x="8640386" y="4585539"/>
                <a:ext cx="1602398" cy="1379364"/>
              </a:xfrm>
              <a:prstGeom prst="rect">
                <a:avLst/>
              </a:prstGeom>
            </p:spPr>
          </p:pic>
          <p:pic>
            <p:nvPicPr>
              <p:cNvPr id="13" name="Picture 12"/>
              <p:cNvPicPr>
                <a:picLocks noChangeAspect="1"/>
              </p:cNvPicPr>
              <p:nvPr/>
            </p:nvPicPr>
            <p:blipFill>
              <a:blip r:embed="rId11"/>
              <a:stretch>
                <a:fillRect/>
              </a:stretch>
            </p:blipFill>
            <p:spPr>
              <a:xfrm>
                <a:off x="7829015" y="3186099"/>
                <a:ext cx="1848552" cy="1381698"/>
              </a:xfrm>
              <a:prstGeom prst="rect">
                <a:avLst/>
              </a:prstGeom>
            </p:spPr>
          </p:pic>
          <p:pic>
            <p:nvPicPr>
              <p:cNvPr id="16" name="Picture 15"/>
              <p:cNvPicPr>
                <a:picLocks noChangeAspect="1"/>
              </p:cNvPicPr>
              <p:nvPr/>
            </p:nvPicPr>
            <p:blipFill>
              <a:blip r:embed="rId12"/>
              <a:stretch>
                <a:fillRect/>
              </a:stretch>
            </p:blipFill>
            <p:spPr>
              <a:xfrm>
                <a:off x="8033037" y="1806735"/>
                <a:ext cx="2817097" cy="1379364"/>
              </a:xfrm>
              <a:prstGeom prst="rect">
                <a:avLst/>
              </a:prstGeom>
            </p:spPr>
          </p:pic>
          <p:pic>
            <p:nvPicPr>
              <p:cNvPr id="17" name="Picture 16"/>
              <p:cNvPicPr>
                <a:picLocks noChangeAspect="1"/>
              </p:cNvPicPr>
              <p:nvPr/>
            </p:nvPicPr>
            <p:blipFill>
              <a:blip r:embed="rId13"/>
              <a:stretch>
                <a:fillRect/>
              </a:stretch>
            </p:blipFill>
            <p:spPr>
              <a:xfrm>
                <a:off x="9677567" y="3166023"/>
                <a:ext cx="1434426" cy="1399440"/>
              </a:xfrm>
              <a:prstGeom prst="rect">
                <a:avLst/>
              </a:prstGeom>
            </p:spPr>
          </p:pic>
        </p:grpSp>
      </p:grpSp>
      <p:grpSp>
        <p:nvGrpSpPr>
          <p:cNvPr id="10" name="Group 9"/>
          <p:cNvGrpSpPr/>
          <p:nvPr/>
        </p:nvGrpSpPr>
        <p:grpSpPr>
          <a:xfrm>
            <a:off x="4010976" y="2696054"/>
            <a:ext cx="4170047" cy="2661158"/>
            <a:chOff x="4116833" y="2813931"/>
            <a:chExt cx="4170047" cy="2661158"/>
          </a:xfrm>
        </p:grpSpPr>
        <p:pic>
          <p:nvPicPr>
            <p:cNvPr id="3" name="Picture 2"/>
            <p:cNvPicPr>
              <a:picLocks noChangeAspect="1"/>
            </p:cNvPicPr>
            <p:nvPr/>
          </p:nvPicPr>
          <p:blipFill>
            <a:blip r:embed="rId14"/>
            <a:stretch>
              <a:fillRect/>
            </a:stretch>
          </p:blipFill>
          <p:spPr>
            <a:xfrm>
              <a:off x="4116833" y="2813931"/>
              <a:ext cx="1983424" cy="1404506"/>
            </a:xfrm>
            <a:prstGeom prst="rect">
              <a:avLst/>
            </a:prstGeom>
          </p:spPr>
        </p:pic>
        <p:pic>
          <p:nvPicPr>
            <p:cNvPr id="5" name="Picture 4"/>
            <p:cNvPicPr>
              <a:picLocks noChangeAspect="1"/>
            </p:cNvPicPr>
            <p:nvPr/>
          </p:nvPicPr>
          <p:blipFill>
            <a:blip r:embed="rId15"/>
            <a:stretch>
              <a:fillRect/>
            </a:stretch>
          </p:blipFill>
          <p:spPr>
            <a:xfrm>
              <a:off x="4631137" y="4218438"/>
              <a:ext cx="3076177" cy="1256651"/>
            </a:xfrm>
            <a:prstGeom prst="rect">
              <a:avLst/>
            </a:prstGeom>
          </p:spPr>
        </p:pic>
        <p:pic>
          <p:nvPicPr>
            <p:cNvPr id="7" name="Picture 6"/>
            <p:cNvPicPr>
              <a:picLocks noChangeAspect="1"/>
            </p:cNvPicPr>
            <p:nvPr/>
          </p:nvPicPr>
          <p:blipFill>
            <a:blip r:embed="rId16"/>
            <a:stretch>
              <a:fillRect/>
            </a:stretch>
          </p:blipFill>
          <p:spPr>
            <a:xfrm>
              <a:off x="6100257" y="2813932"/>
              <a:ext cx="2186623" cy="1404506"/>
            </a:xfrm>
            <a:prstGeom prst="rect">
              <a:avLst/>
            </a:prstGeom>
          </p:spPr>
        </p:pic>
      </p:grpSp>
      <p:sp>
        <p:nvSpPr>
          <p:cNvPr id="26" name="TextBox 25"/>
          <p:cNvSpPr txBox="1"/>
          <p:nvPr/>
        </p:nvSpPr>
        <p:spPr>
          <a:xfrm>
            <a:off x="4657024" y="2068709"/>
            <a:ext cx="2951596" cy="646331"/>
          </a:xfrm>
          <a:prstGeom prst="rect">
            <a:avLst/>
          </a:prstGeom>
          <a:noFill/>
        </p:spPr>
        <p:txBody>
          <a:bodyPr wrap="square" rtlCol="0">
            <a:spAutoFit/>
          </a:bodyPr>
          <a:lstStyle/>
          <a:p>
            <a:pPr algn="ctr"/>
            <a:r>
              <a:rPr lang="en-US" dirty="0" err="1" smtClean="0">
                <a:solidFill>
                  <a:srgbClr val="233667"/>
                </a:solidFill>
              </a:rPr>
              <a:t>Spectroradiometric</a:t>
            </a:r>
            <a:r>
              <a:rPr lang="en-US" dirty="0" smtClean="0">
                <a:solidFill>
                  <a:srgbClr val="233667"/>
                </a:solidFill>
              </a:rPr>
              <a:t> Workstations</a:t>
            </a:r>
            <a:endParaRPr lang="en-US" dirty="0">
              <a:solidFill>
                <a:srgbClr val="233667"/>
              </a:solidFill>
            </a:endParaRPr>
          </a:p>
        </p:txBody>
      </p:sp>
      <p:pic>
        <p:nvPicPr>
          <p:cNvPr id="27" name="Picture 26" descr="OLI-Text Only Logo (003)"/>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rot="21228677">
            <a:off x="6781525" y="4594431"/>
            <a:ext cx="256190" cy="56321"/>
          </a:xfrm>
          <a:prstGeom prst="rect">
            <a:avLst/>
          </a:prstGeom>
          <a:solidFill>
            <a:srgbClr val="BCB297"/>
          </a:solidFill>
          <a:ln>
            <a:noFill/>
          </a:ln>
        </p:spPr>
      </p:pic>
      <p:sp>
        <p:nvSpPr>
          <p:cNvPr id="28" name="TextBox 27"/>
          <p:cNvSpPr txBox="1"/>
          <p:nvPr/>
        </p:nvSpPr>
        <p:spPr>
          <a:xfrm>
            <a:off x="8696471" y="2068709"/>
            <a:ext cx="2951596" cy="369332"/>
          </a:xfrm>
          <a:prstGeom prst="rect">
            <a:avLst/>
          </a:prstGeom>
          <a:noFill/>
        </p:spPr>
        <p:txBody>
          <a:bodyPr wrap="square" rtlCol="0">
            <a:spAutoFit/>
          </a:bodyPr>
          <a:lstStyle/>
          <a:p>
            <a:pPr algn="ctr"/>
            <a:r>
              <a:rPr lang="en-US" dirty="0" smtClean="0">
                <a:solidFill>
                  <a:srgbClr val="233667"/>
                </a:solidFill>
              </a:rPr>
              <a:t>Accessories</a:t>
            </a:r>
            <a:endParaRPr lang="en-US" dirty="0">
              <a:solidFill>
                <a:srgbClr val="233667"/>
              </a:solidFill>
            </a:endParaRPr>
          </a:p>
        </p:txBody>
      </p:sp>
      <p:pic>
        <p:nvPicPr>
          <p:cNvPr id="37" name="Audio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grpSp>
        <p:nvGrpSpPr>
          <p:cNvPr id="42" name="Group 41"/>
          <p:cNvGrpSpPr/>
          <p:nvPr/>
        </p:nvGrpSpPr>
        <p:grpSpPr>
          <a:xfrm>
            <a:off x="9179252" y="2700277"/>
            <a:ext cx="2220356" cy="3761207"/>
            <a:chOff x="9179252" y="2700277"/>
            <a:chExt cx="2220356" cy="3761207"/>
          </a:xfrm>
        </p:grpSpPr>
        <p:pic>
          <p:nvPicPr>
            <p:cNvPr id="11" name="Picture 10"/>
            <p:cNvPicPr>
              <a:picLocks noChangeAspect="1"/>
            </p:cNvPicPr>
            <p:nvPr/>
          </p:nvPicPr>
          <p:blipFill>
            <a:blip r:embed="rId19"/>
            <a:stretch>
              <a:fillRect/>
            </a:stretch>
          </p:blipFill>
          <p:spPr>
            <a:xfrm>
              <a:off x="9179252" y="2700277"/>
              <a:ext cx="996554" cy="567077"/>
            </a:xfrm>
            <a:prstGeom prst="rect">
              <a:avLst/>
            </a:prstGeom>
          </p:spPr>
        </p:pic>
        <p:pic>
          <p:nvPicPr>
            <p:cNvPr id="14" name="Picture 13"/>
            <p:cNvPicPr>
              <a:picLocks noChangeAspect="1"/>
            </p:cNvPicPr>
            <p:nvPr/>
          </p:nvPicPr>
          <p:blipFill>
            <a:blip r:embed="rId20"/>
            <a:stretch>
              <a:fillRect/>
            </a:stretch>
          </p:blipFill>
          <p:spPr>
            <a:xfrm>
              <a:off x="10170699" y="2704499"/>
              <a:ext cx="1096042" cy="820845"/>
            </a:xfrm>
            <a:prstGeom prst="rect">
              <a:avLst/>
            </a:prstGeom>
          </p:spPr>
        </p:pic>
        <p:pic>
          <p:nvPicPr>
            <p:cNvPr id="29" name="Picture 28"/>
            <p:cNvPicPr>
              <a:picLocks noChangeAspect="1"/>
            </p:cNvPicPr>
            <p:nvPr/>
          </p:nvPicPr>
          <p:blipFill>
            <a:blip r:embed="rId21"/>
            <a:stretch>
              <a:fillRect/>
            </a:stretch>
          </p:blipFill>
          <p:spPr>
            <a:xfrm>
              <a:off x="9238998" y="3271687"/>
              <a:ext cx="1085850" cy="962025"/>
            </a:xfrm>
            <a:prstGeom prst="rect">
              <a:avLst/>
            </a:prstGeom>
          </p:spPr>
        </p:pic>
        <p:pic>
          <p:nvPicPr>
            <p:cNvPr id="30" name="Picture 29"/>
            <p:cNvPicPr>
              <a:picLocks noChangeAspect="1"/>
            </p:cNvPicPr>
            <p:nvPr/>
          </p:nvPicPr>
          <p:blipFill>
            <a:blip r:embed="rId22"/>
            <a:stretch>
              <a:fillRect/>
            </a:stretch>
          </p:blipFill>
          <p:spPr>
            <a:xfrm>
              <a:off x="10971216" y="4315007"/>
              <a:ext cx="428392" cy="317187"/>
            </a:xfrm>
            <a:prstGeom prst="rect">
              <a:avLst/>
            </a:prstGeom>
          </p:spPr>
        </p:pic>
        <p:pic>
          <p:nvPicPr>
            <p:cNvPr id="31" name="Picture 30"/>
            <p:cNvPicPr>
              <a:picLocks noChangeAspect="1"/>
            </p:cNvPicPr>
            <p:nvPr/>
          </p:nvPicPr>
          <p:blipFill>
            <a:blip r:embed="rId23"/>
            <a:stretch>
              <a:fillRect/>
            </a:stretch>
          </p:blipFill>
          <p:spPr>
            <a:xfrm>
              <a:off x="10323099" y="3521235"/>
              <a:ext cx="881261" cy="788999"/>
            </a:xfrm>
            <a:prstGeom prst="rect">
              <a:avLst/>
            </a:prstGeom>
          </p:spPr>
        </p:pic>
        <p:pic>
          <p:nvPicPr>
            <p:cNvPr id="32" name="Picture 31"/>
            <p:cNvPicPr>
              <a:picLocks noChangeAspect="1"/>
            </p:cNvPicPr>
            <p:nvPr/>
          </p:nvPicPr>
          <p:blipFill>
            <a:blip r:embed="rId24"/>
            <a:stretch>
              <a:fillRect/>
            </a:stretch>
          </p:blipFill>
          <p:spPr>
            <a:xfrm>
              <a:off x="10323099" y="4310234"/>
              <a:ext cx="648117" cy="561975"/>
            </a:xfrm>
            <a:prstGeom prst="rect">
              <a:avLst/>
            </a:prstGeom>
          </p:spPr>
        </p:pic>
        <p:pic>
          <p:nvPicPr>
            <p:cNvPr id="39" name="Picture 38"/>
            <p:cNvPicPr>
              <a:picLocks noChangeAspect="1"/>
            </p:cNvPicPr>
            <p:nvPr/>
          </p:nvPicPr>
          <p:blipFill>
            <a:blip r:embed="rId25"/>
            <a:stretch>
              <a:fillRect/>
            </a:stretch>
          </p:blipFill>
          <p:spPr>
            <a:xfrm>
              <a:off x="9379045" y="4233712"/>
              <a:ext cx="944054" cy="1376191"/>
            </a:xfrm>
            <a:prstGeom prst="rect">
              <a:avLst/>
            </a:prstGeom>
          </p:spPr>
        </p:pic>
        <p:pic>
          <p:nvPicPr>
            <p:cNvPr id="40" name="Picture 39"/>
            <p:cNvPicPr>
              <a:picLocks noChangeAspect="1"/>
            </p:cNvPicPr>
            <p:nvPr/>
          </p:nvPicPr>
          <p:blipFill>
            <a:blip r:embed="rId26"/>
            <a:stretch>
              <a:fillRect/>
            </a:stretch>
          </p:blipFill>
          <p:spPr>
            <a:xfrm>
              <a:off x="10323099" y="4869809"/>
              <a:ext cx="873803" cy="728169"/>
            </a:xfrm>
            <a:prstGeom prst="rect">
              <a:avLst/>
            </a:prstGeom>
          </p:spPr>
        </p:pic>
        <p:pic>
          <p:nvPicPr>
            <p:cNvPr id="41" name="Picture 40"/>
            <p:cNvPicPr>
              <a:picLocks noChangeAspect="1"/>
            </p:cNvPicPr>
            <p:nvPr/>
          </p:nvPicPr>
          <p:blipFill>
            <a:blip r:embed="rId27"/>
            <a:stretch>
              <a:fillRect/>
            </a:stretch>
          </p:blipFill>
          <p:spPr>
            <a:xfrm>
              <a:off x="9633010" y="5597978"/>
              <a:ext cx="1425922" cy="863506"/>
            </a:xfrm>
            <a:prstGeom prst="rect">
              <a:avLst/>
            </a:prstGeom>
          </p:spPr>
        </p:pic>
      </p:grpSp>
    </p:spTree>
    <p:extLst>
      <p:ext uri="{BB962C8B-B14F-4D97-AF65-F5344CB8AC3E}">
        <p14:creationId xmlns:p14="http://schemas.microsoft.com/office/powerpoint/2010/main" val="762025129"/>
      </p:ext>
    </p:extLst>
  </p:cSld>
  <p:clrMapOvr>
    <a:masterClrMapping/>
  </p:clrMapOvr>
  <mc:AlternateContent xmlns:mc="http://schemas.openxmlformats.org/markup-compatibility/2006" xmlns:p14="http://schemas.microsoft.com/office/powerpoint/2010/main">
    <mc:Choice Requires="p14">
      <p:transition spd="slow" p14:dur="2000" advTm="27136"/>
    </mc:Choice>
    <mc:Fallback xmlns="">
      <p:transition spd="slow" advTm="2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smtClean="0">
                <a:solidFill>
                  <a:schemeClr val="bg1"/>
                </a:solidFill>
              </a:rPr>
              <a:t>Contact Us </a:t>
            </a:r>
            <a:endParaRPr lang="en-US" sz="4400" b="1" dirty="0">
              <a:solidFill>
                <a:schemeClr val="bg1"/>
              </a:solidFill>
            </a:endParaRPr>
          </a:p>
        </p:txBody>
      </p:sp>
      <p:sp>
        <p:nvSpPr>
          <p:cNvPr id="3" name="Content Placeholder 2"/>
          <p:cNvSpPr>
            <a:spLocks noGrp="1"/>
          </p:cNvSpPr>
          <p:nvPr>
            <p:ph idx="1"/>
          </p:nvPr>
        </p:nvSpPr>
        <p:spPr/>
        <p:txBody>
          <a:bodyPr>
            <a:normAutofit/>
          </a:bodyPr>
          <a:lstStyle/>
          <a:p>
            <a:pPr>
              <a:buClr>
                <a:srgbClr val="88B1BB"/>
              </a:buClr>
            </a:pPr>
            <a:r>
              <a:rPr lang="en-US" dirty="0" smtClean="0">
                <a:solidFill>
                  <a:srgbClr val="233667"/>
                </a:solidFill>
              </a:rPr>
              <a:t>Chris </a:t>
            </a:r>
            <a:r>
              <a:rPr lang="en-US" dirty="0">
                <a:solidFill>
                  <a:srgbClr val="233667"/>
                </a:solidFill>
              </a:rPr>
              <a:t>Gordon – Product Scientist</a:t>
            </a:r>
          </a:p>
          <a:p>
            <a:pPr lvl="1">
              <a:buClr>
                <a:srgbClr val="88B1BB"/>
              </a:buClr>
              <a:buFont typeface="Calibri" panose="020F0502020204030204" pitchFamily="34" charset="0"/>
              <a:buChar char="‒"/>
            </a:pPr>
            <a:r>
              <a:rPr lang="en-US" dirty="0">
                <a:solidFill>
                  <a:srgbClr val="233667"/>
                </a:solidFill>
              </a:rPr>
              <a:t>407-785-6017</a:t>
            </a:r>
          </a:p>
          <a:p>
            <a:pPr lvl="1">
              <a:buClr>
                <a:srgbClr val="88B1BB"/>
              </a:buClr>
              <a:buFont typeface="Calibri" panose="020F0502020204030204" pitchFamily="34" charset="0"/>
              <a:buChar char="‒"/>
            </a:pPr>
            <a:r>
              <a:rPr lang="en-US" dirty="0" smtClean="0">
                <a:solidFill>
                  <a:srgbClr val="233667"/>
                </a:solidFill>
                <a:hlinkClick r:id="rId6"/>
              </a:rPr>
              <a:t>Chris.Gordon@optroniclabs.com</a:t>
            </a:r>
            <a:endParaRPr lang="en-US" dirty="0" smtClean="0">
              <a:solidFill>
                <a:srgbClr val="233667"/>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8714325"/>
      </p:ext>
    </p:extLst>
  </p:cSld>
  <p:clrMapOvr>
    <a:masterClrMapping/>
  </p:clrMapOvr>
  <mc:AlternateContent xmlns:mc="http://schemas.openxmlformats.org/markup-compatibility/2006" xmlns:p14="http://schemas.microsoft.com/office/powerpoint/2010/main">
    <mc:Choice Requires="p14">
      <p:transition spd="slow" p14:dur="2000" advTm="18333"/>
    </mc:Choice>
    <mc:Fallback xmlns="">
      <p:transition spd="slow" advTm="1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2438400" y="138133"/>
            <a:ext cx="9144000"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BACKGROUND</a:t>
            </a:r>
          </a:p>
        </p:txBody>
      </p:sp>
      <p:sp>
        <p:nvSpPr>
          <p:cNvPr id="10" name="Title 1">
            <a:extLst>
              <a:ext uri="{FF2B5EF4-FFF2-40B4-BE49-F238E27FC236}">
                <a16:creationId xmlns:a16="http://schemas.microsoft.com/office/drawing/2014/main" id="{307AA150-1E15-894A-BFC5-C60F15856A2F}"/>
              </a:ext>
            </a:extLst>
          </p:cNvPr>
          <p:cNvSpPr txBox="1">
            <a:spLocks/>
          </p:cNvSpPr>
          <p:nvPr/>
        </p:nvSpPr>
        <p:spPr>
          <a:xfrm>
            <a:off x="521352" y="2109019"/>
            <a:ext cx="10782187" cy="4243338"/>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100000"/>
              </a:spcBef>
            </a:pPr>
            <a:endParaRPr lang="en-US" altLang="en-US" sz="3200" dirty="0">
              <a:solidFill>
                <a:srgbClr val="233667"/>
              </a:solidFill>
              <a:latin typeface="Helvetica 57 Condensed" charset="0"/>
              <a:ea typeface="Helvetica 57 Condensed" charset="0"/>
              <a:cs typeface="Helvetica 57 Condensed" charset="0"/>
            </a:endParaRPr>
          </a:p>
        </p:txBody>
      </p:sp>
      <p:sp>
        <p:nvSpPr>
          <p:cNvPr id="4" name="Title 1">
            <a:extLst>
              <a:ext uri="{FF2B5EF4-FFF2-40B4-BE49-F238E27FC236}">
                <a16:creationId xmlns:a16="http://schemas.microsoft.com/office/drawing/2014/main" id="{307AA150-1E15-894A-BFC5-C60F15856A2F}"/>
              </a:ext>
            </a:extLst>
          </p:cNvPr>
          <p:cNvSpPr txBox="1">
            <a:spLocks/>
          </p:cNvSpPr>
          <p:nvPr/>
        </p:nvSpPr>
        <p:spPr>
          <a:xfrm>
            <a:off x="673752" y="1718441"/>
            <a:ext cx="10782187" cy="4786316"/>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US" sz="3600" b="1" dirty="0" smtClean="0">
                <a:solidFill>
                  <a:srgbClr val="233667"/>
                </a:solidFill>
                <a:latin typeface="Helvetica 57 Condensed" charset="0"/>
                <a:ea typeface="Helvetica 57 Condensed" charset="0"/>
                <a:cs typeface="Helvetica 57 Condensed" charset="0"/>
              </a:rPr>
              <a:t>ABOUT OPTRONIC LABORATORIES, INC.</a:t>
            </a:r>
          </a:p>
          <a:p>
            <a:pPr>
              <a:spcBef>
                <a:spcPts val="0"/>
              </a:spcBef>
            </a:pPr>
            <a:endParaRPr lang="en-US" altLang="en-US" sz="3600" b="1" dirty="0" smtClean="0">
              <a:solidFill>
                <a:srgbClr val="233667"/>
              </a:solidFill>
              <a:latin typeface="Helvetica 57 Condensed" charset="0"/>
              <a:ea typeface="Helvetica 57 Condensed" charset="0"/>
              <a:cs typeface="Helvetica 57 Condensed" charset="0"/>
            </a:endParaRPr>
          </a:p>
          <a:p>
            <a:pPr marL="571500" indent="-571500">
              <a:spcBef>
                <a:spcPts val="0"/>
              </a:spcBef>
              <a:buClr>
                <a:srgbClr val="88B1BB"/>
              </a:buClr>
              <a:buFont typeface="Arial" panose="020B0604020202020204" pitchFamily="34" charset="0"/>
              <a:buChar char="•"/>
            </a:pPr>
            <a:r>
              <a:rPr lang="en-US" altLang="en-US" sz="2700" dirty="0">
                <a:solidFill>
                  <a:srgbClr val="233667"/>
                </a:solidFill>
                <a:latin typeface="Helvetica 57 Condensed" charset="0"/>
                <a:ea typeface="Helvetica 57 Condensed" charset="0"/>
                <a:cs typeface="Helvetica 57 Condensed" charset="0"/>
              </a:rPr>
              <a:t>Optronic Laboratories, Inc. was established in 1970 by two </a:t>
            </a:r>
            <a:r>
              <a:rPr lang="en-US" altLang="en-US" sz="2700" dirty="0" smtClean="0">
                <a:solidFill>
                  <a:srgbClr val="233667"/>
                </a:solidFill>
                <a:latin typeface="Helvetica 57 Condensed" charset="0"/>
                <a:ea typeface="Helvetica 57 Condensed" charset="0"/>
                <a:cs typeface="Helvetica 57 Condensed" charset="0"/>
              </a:rPr>
              <a:t>eminent researchers </a:t>
            </a:r>
            <a:r>
              <a:rPr lang="en-US" altLang="en-US" sz="2700" dirty="0">
                <a:solidFill>
                  <a:srgbClr val="233667"/>
                </a:solidFill>
                <a:latin typeface="Helvetica 57 Condensed" charset="0"/>
                <a:ea typeface="Helvetica 57 Condensed" charset="0"/>
                <a:cs typeface="Helvetica 57 Condensed" charset="0"/>
              </a:rPr>
              <a:t>at NIST (then NBS). Facilities were modeled after NIST, </a:t>
            </a:r>
            <a:r>
              <a:rPr lang="en-US" altLang="en-US" sz="2700" dirty="0" smtClean="0">
                <a:solidFill>
                  <a:srgbClr val="233667"/>
                </a:solidFill>
                <a:latin typeface="Helvetica 57 Condensed" charset="0"/>
                <a:ea typeface="Helvetica 57 Condensed" charset="0"/>
                <a:cs typeface="Helvetica 57 Condensed" charset="0"/>
              </a:rPr>
              <a:t>and </a:t>
            </a:r>
            <a:r>
              <a:rPr lang="en-US" altLang="en-US" sz="2700" dirty="0">
                <a:solidFill>
                  <a:srgbClr val="233667"/>
                </a:solidFill>
                <a:latin typeface="Helvetica 57 Condensed" charset="0"/>
                <a:ea typeface="Helvetica 57 Condensed" charset="0"/>
                <a:cs typeface="Helvetica 57 Condensed" charset="0"/>
              </a:rPr>
              <a:t>Optronic Laboratories, Inc. achieved a worldwide reputation for </a:t>
            </a:r>
            <a:r>
              <a:rPr lang="en-US" altLang="en-US" sz="2700" dirty="0" smtClean="0">
                <a:solidFill>
                  <a:srgbClr val="233667"/>
                </a:solidFill>
                <a:latin typeface="Helvetica 57 Condensed" charset="0"/>
                <a:ea typeface="Helvetica 57 Condensed" charset="0"/>
                <a:cs typeface="Helvetica 57 Condensed" charset="0"/>
              </a:rPr>
              <a:t>excellence </a:t>
            </a:r>
            <a:r>
              <a:rPr lang="en-US" altLang="en-US" sz="2700" dirty="0">
                <a:solidFill>
                  <a:srgbClr val="233667"/>
                </a:solidFill>
                <a:latin typeface="Helvetica 57 Condensed" charset="0"/>
                <a:ea typeface="Helvetica 57 Condensed" charset="0"/>
                <a:cs typeface="Helvetica 57 Condensed" charset="0"/>
              </a:rPr>
              <a:t>in light measurement and calibration</a:t>
            </a:r>
            <a:r>
              <a:rPr lang="en-US" altLang="en-US" sz="2700" dirty="0" smtClean="0">
                <a:solidFill>
                  <a:srgbClr val="233667"/>
                </a:solidFill>
                <a:latin typeface="Helvetica 57 Condensed" charset="0"/>
                <a:ea typeface="Helvetica 57 Condensed" charset="0"/>
                <a:cs typeface="Helvetica 57 Condensed" charset="0"/>
              </a:rPr>
              <a:t>.</a:t>
            </a:r>
          </a:p>
          <a:p>
            <a:pPr marL="571500" indent="-571500">
              <a:spcBef>
                <a:spcPts val="0"/>
              </a:spcBef>
              <a:buFont typeface="Arial" panose="020B0604020202020204" pitchFamily="34" charset="0"/>
              <a:buChar char="•"/>
            </a:pPr>
            <a:endParaRPr lang="en-US" altLang="en-US" sz="2700" dirty="0" smtClean="0">
              <a:solidFill>
                <a:srgbClr val="233667"/>
              </a:solidFill>
              <a:latin typeface="Helvetica 57 Condensed" charset="0"/>
              <a:ea typeface="Helvetica 57 Condensed" charset="0"/>
              <a:cs typeface="Helvetica 57 Condensed" charset="0"/>
            </a:endParaRPr>
          </a:p>
          <a:p>
            <a:pPr marL="571500" indent="-571500">
              <a:spcBef>
                <a:spcPts val="0"/>
              </a:spcBef>
              <a:buClr>
                <a:srgbClr val="88B1BB"/>
              </a:buClr>
              <a:buFont typeface="Arial" panose="020B0604020202020204" pitchFamily="34" charset="0"/>
              <a:buChar char="•"/>
            </a:pPr>
            <a:r>
              <a:rPr lang="en-US" altLang="en-US" sz="2700" dirty="0" smtClean="0">
                <a:solidFill>
                  <a:srgbClr val="233667"/>
                </a:solidFill>
                <a:latin typeface="Helvetica 57 Condensed" charset="0"/>
                <a:ea typeface="Helvetica 57 Condensed" charset="0"/>
                <a:cs typeface="Helvetica 57 Condensed" charset="0"/>
              </a:rPr>
              <a:t>For </a:t>
            </a:r>
            <a:r>
              <a:rPr lang="en-US" altLang="en-US" sz="2700" dirty="0" smtClean="0">
                <a:solidFill>
                  <a:srgbClr val="233667"/>
                </a:solidFill>
                <a:latin typeface="Helvetica 57 Condensed" charset="0"/>
                <a:ea typeface="Helvetica 57 Condensed" charset="0"/>
                <a:cs typeface="Helvetica 57 Condensed" charset="0"/>
              </a:rPr>
              <a:t>over 50 </a:t>
            </a:r>
            <a:r>
              <a:rPr lang="en-US" altLang="en-US" sz="2700" dirty="0" smtClean="0">
                <a:solidFill>
                  <a:srgbClr val="233667"/>
                </a:solidFill>
                <a:latin typeface="Helvetica 57 Condensed" charset="0"/>
                <a:ea typeface="Helvetica 57 Condensed" charset="0"/>
                <a:cs typeface="Helvetica 57 Condensed" charset="0"/>
              </a:rPr>
              <a:t>years </a:t>
            </a:r>
            <a:r>
              <a:rPr lang="en-US" altLang="en-US" sz="2700" dirty="0" smtClean="0">
                <a:solidFill>
                  <a:srgbClr val="233667"/>
                </a:solidFill>
                <a:latin typeface="Helvetica 57 Condensed" charset="0"/>
                <a:ea typeface="Helvetica 57 Condensed" charset="0"/>
                <a:cs typeface="Helvetica 57 Condensed" charset="0"/>
              </a:rPr>
              <a:t>we have </a:t>
            </a:r>
            <a:r>
              <a:rPr lang="en-US" altLang="en-US" sz="2700" dirty="0" smtClean="0">
                <a:solidFill>
                  <a:srgbClr val="233667"/>
                </a:solidFill>
                <a:latin typeface="Helvetica 57 Condensed" charset="0"/>
                <a:ea typeface="Helvetica 57 Condensed" charset="0"/>
                <a:cs typeface="Helvetica 57 Condensed" charset="0"/>
              </a:rPr>
              <a:t>been improving the way the world measures light with our </a:t>
            </a:r>
            <a:r>
              <a:rPr lang="en-US" altLang="en-US" sz="2700" dirty="0" err="1" smtClean="0">
                <a:solidFill>
                  <a:srgbClr val="233667"/>
                </a:solidFill>
                <a:latin typeface="Helvetica 57 Condensed" charset="0"/>
                <a:ea typeface="Helvetica 57 Condensed" charset="0"/>
                <a:cs typeface="Helvetica 57 Condensed" charset="0"/>
              </a:rPr>
              <a:t>spectroradiometers</a:t>
            </a:r>
            <a:r>
              <a:rPr lang="en-US" altLang="en-US" sz="2700" dirty="0" smtClean="0">
                <a:solidFill>
                  <a:srgbClr val="233667"/>
                </a:solidFill>
                <a:latin typeface="Helvetica 57 Condensed" charset="0"/>
                <a:ea typeface="Helvetica 57 Condensed" charset="0"/>
                <a:cs typeface="Helvetica 57 Condensed" charset="0"/>
              </a:rPr>
              <a:t>, integrating sphere systems, and calibration standards and services</a:t>
            </a:r>
            <a:endParaRPr lang="en-US" altLang="en-US" sz="3200" dirty="0">
              <a:solidFill>
                <a:srgbClr val="233667"/>
              </a:solidFill>
              <a:latin typeface="Helvetica 57 Condensed" charset="0"/>
              <a:ea typeface="Helvetica 57 Condensed" charset="0"/>
              <a:cs typeface="Helvetica 57 Condensed"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2920831"/>
      </p:ext>
    </p:extLst>
  </p:cSld>
  <p:clrMapOvr>
    <a:masterClrMapping/>
  </p:clrMapOvr>
  <mc:AlternateContent xmlns:mc="http://schemas.openxmlformats.org/markup-compatibility/2006" xmlns:p14="http://schemas.microsoft.com/office/powerpoint/2010/main">
    <mc:Choice Requires="p14">
      <p:transition spd="slow" p14:dur="2000" advTm="30166"/>
    </mc:Choice>
    <mc:Fallback xmlns="">
      <p:transition spd="slow" advTm="3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2438400" y="138133"/>
            <a:ext cx="9144000"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What is the OL 459?</a:t>
            </a:r>
          </a:p>
        </p:txBody>
      </p:sp>
      <p:sp>
        <p:nvSpPr>
          <p:cNvPr id="5" name="Content Placeholder 4"/>
          <p:cNvSpPr>
            <a:spLocks noGrp="1"/>
          </p:cNvSpPr>
          <p:nvPr>
            <p:ph sz="half" idx="1"/>
          </p:nvPr>
        </p:nvSpPr>
        <p:spPr>
          <a:xfrm>
            <a:off x="838200" y="1999923"/>
            <a:ext cx="5181600" cy="4177040"/>
          </a:xfrm>
        </p:spPr>
        <p:txBody>
          <a:bodyPr/>
          <a:lstStyle/>
          <a:p>
            <a:pPr>
              <a:buClr>
                <a:srgbClr val="88B1BB"/>
              </a:buClr>
            </a:pPr>
            <a:r>
              <a:rPr lang="en-US" dirty="0" smtClean="0">
                <a:solidFill>
                  <a:srgbClr val="233667"/>
                </a:solidFill>
                <a:latin typeface="Helvetica 57 Condensed"/>
              </a:rPr>
              <a:t>Tunable 5-channel </a:t>
            </a:r>
            <a:r>
              <a:rPr lang="en-US" dirty="0">
                <a:solidFill>
                  <a:srgbClr val="233667"/>
                </a:solidFill>
                <a:latin typeface="Helvetica 57 Condensed"/>
              </a:rPr>
              <a:t>LED source</a:t>
            </a:r>
          </a:p>
          <a:p>
            <a:pPr>
              <a:buClr>
                <a:srgbClr val="88B1BB"/>
              </a:buClr>
            </a:pPr>
            <a:r>
              <a:rPr lang="en-US" dirty="0">
                <a:solidFill>
                  <a:srgbClr val="233667"/>
                </a:solidFill>
                <a:latin typeface="Helvetica 57 Condensed"/>
              </a:rPr>
              <a:t>Designed as </a:t>
            </a:r>
            <a:r>
              <a:rPr lang="en-US" dirty="0" smtClean="0">
                <a:solidFill>
                  <a:srgbClr val="233667"/>
                </a:solidFill>
                <a:latin typeface="Helvetica 57 Condensed"/>
              </a:rPr>
              <a:t>a standard</a:t>
            </a:r>
            <a:r>
              <a:rPr lang="en-US" dirty="0">
                <a:solidFill>
                  <a:srgbClr val="233667"/>
                </a:solidFill>
                <a:latin typeface="Helvetica 57 Condensed"/>
              </a:rPr>
              <a:t>, reference, or calibration source</a:t>
            </a:r>
          </a:p>
          <a:p>
            <a:pPr>
              <a:buClr>
                <a:srgbClr val="88B1BB"/>
              </a:buClr>
            </a:pPr>
            <a:r>
              <a:rPr lang="en-US" dirty="0">
                <a:solidFill>
                  <a:srgbClr val="233667"/>
                </a:solidFill>
                <a:latin typeface="Helvetica 57 Condensed"/>
              </a:rPr>
              <a:t>As many as 80 </a:t>
            </a:r>
            <a:r>
              <a:rPr lang="en-US" dirty="0" smtClean="0">
                <a:solidFill>
                  <a:srgbClr val="233667"/>
                </a:solidFill>
                <a:latin typeface="Helvetica 57 Condensed"/>
              </a:rPr>
              <a:t>high power LEDs</a:t>
            </a:r>
            <a:endParaRPr lang="en-US" dirty="0">
              <a:solidFill>
                <a:srgbClr val="233667"/>
              </a:solidFill>
              <a:latin typeface="Helvetica 57 Condensed"/>
            </a:endParaRPr>
          </a:p>
          <a:p>
            <a:pPr>
              <a:buClr>
                <a:srgbClr val="88B1BB"/>
              </a:buClr>
            </a:pPr>
            <a:r>
              <a:rPr lang="en-US" dirty="0">
                <a:solidFill>
                  <a:srgbClr val="233667"/>
                </a:solidFill>
                <a:latin typeface="Helvetica 57 Condensed"/>
              </a:rPr>
              <a:t>Each channel current adjustable from 1.5% to 100%</a:t>
            </a:r>
          </a:p>
        </p:txBody>
      </p:sp>
      <p:pic>
        <p:nvPicPr>
          <p:cNvPr id="7" name="Picture 6"/>
          <p:cNvPicPr>
            <a:picLocks noChangeAspect="1"/>
          </p:cNvPicPr>
          <p:nvPr/>
        </p:nvPicPr>
        <p:blipFill>
          <a:blip r:embed="rId6"/>
          <a:stretch>
            <a:fillRect/>
          </a:stretch>
        </p:blipFill>
        <p:spPr>
          <a:xfrm>
            <a:off x="7780234" y="1999923"/>
            <a:ext cx="3548002" cy="41770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7890666"/>
      </p:ext>
    </p:extLst>
  </p:cSld>
  <p:clrMapOvr>
    <a:masterClrMapping/>
  </p:clrMapOvr>
  <mc:AlternateContent xmlns:mc="http://schemas.openxmlformats.org/markup-compatibility/2006" xmlns:p14="http://schemas.microsoft.com/office/powerpoint/2010/main">
    <mc:Choice Requires="p14">
      <p:transition spd="slow" p14:dur="2000" advTm="74205"/>
    </mc:Choice>
    <mc:Fallback xmlns="">
      <p:transition spd="slow" advTm="7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What qualifies a standard source?</a:t>
            </a:r>
          </a:p>
        </p:txBody>
      </p:sp>
      <p:sp>
        <p:nvSpPr>
          <p:cNvPr id="5" name="Content Placeholder 4"/>
          <p:cNvSpPr>
            <a:spLocks noGrp="1"/>
          </p:cNvSpPr>
          <p:nvPr>
            <p:ph sz="half" idx="1"/>
          </p:nvPr>
        </p:nvSpPr>
        <p:spPr>
          <a:xfrm>
            <a:off x="838200" y="1999923"/>
            <a:ext cx="5181600" cy="4177040"/>
          </a:xfrm>
        </p:spPr>
        <p:txBody>
          <a:bodyPr/>
          <a:lstStyle/>
          <a:p>
            <a:pPr>
              <a:buClr>
                <a:srgbClr val="88B1BB"/>
              </a:buClr>
            </a:pPr>
            <a:r>
              <a:rPr lang="en-US" dirty="0">
                <a:solidFill>
                  <a:srgbClr val="233667"/>
                </a:solidFill>
                <a:latin typeface="Helvetica 57 Condensed"/>
              </a:rPr>
              <a:t>Stability and repeatability</a:t>
            </a:r>
          </a:p>
          <a:p>
            <a:pPr lvl="1">
              <a:buClr>
                <a:srgbClr val="88B1BB"/>
              </a:buClr>
              <a:buFontTx/>
              <a:buChar char="‒"/>
            </a:pPr>
            <a:r>
              <a:rPr lang="en-US" dirty="0">
                <a:solidFill>
                  <a:srgbClr val="233667"/>
                </a:solidFill>
                <a:latin typeface="Helvetica 57 Condensed"/>
              </a:rPr>
              <a:t>Spectral radiance/ luminance</a:t>
            </a:r>
          </a:p>
          <a:p>
            <a:pPr lvl="1">
              <a:buClr>
                <a:srgbClr val="88B1BB"/>
              </a:buClr>
              <a:buFontTx/>
              <a:buChar char="‒"/>
            </a:pPr>
            <a:r>
              <a:rPr lang="en-US" dirty="0">
                <a:solidFill>
                  <a:srgbClr val="233667"/>
                </a:solidFill>
                <a:latin typeface="Helvetica 57 Condensed"/>
              </a:rPr>
              <a:t>Spectral profile/ shape</a:t>
            </a:r>
          </a:p>
          <a:p>
            <a:pPr>
              <a:buClr>
                <a:srgbClr val="88B1BB"/>
              </a:buClr>
            </a:pPr>
            <a:r>
              <a:rPr lang="en-US" dirty="0">
                <a:solidFill>
                  <a:srgbClr val="233667"/>
                </a:solidFill>
                <a:latin typeface="Helvetica 57 Condensed"/>
              </a:rPr>
              <a:t>This comes from</a:t>
            </a:r>
          </a:p>
          <a:p>
            <a:pPr lvl="1">
              <a:buClr>
                <a:srgbClr val="88B1BB"/>
              </a:buClr>
              <a:buFontTx/>
              <a:buChar char="‒"/>
            </a:pPr>
            <a:r>
              <a:rPr lang="en-US" dirty="0" smtClean="0">
                <a:solidFill>
                  <a:srgbClr val="233667"/>
                </a:solidFill>
                <a:latin typeface="Helvetica 57 Condensed"/>
              </a:rPr>
              <a:t>Precision Power </a:t>
            </a:r>
            <a:r>
              <a:rPr lang="en-US" dirty="0">
                <a:solidFill>
                  <a:srgbClr val="233667"/>
                </a:solidFill>
                <a:latin typeface="Helvetica 57 Condensed"/>
              </a:rPr>
              <a:t>supply</a:t>
            </a:r>
          </a:p>
          <a:p>
            <a:pPr lvl="1">
              <a:buClr>
                <a:srgbClr val="88B1BB"/>
              </a:buClr>
              <a:buFontTx/>
              <a:buChar char="‒"/>
            </a:pPr>
            <a:r>
              <a:rPr lang="en-US" dirty="0" smtClean="0">
                <a:solidFill>
                  <a:srgbClr val="233667"/>
                </a:solidFill>
                <a:latin typeface="Helvetica 57 Condensed"/>
              </a:rPr>
              <a:t>Exceptional LED </a:t>
            </a:r>
            <a:r>
              <a:rPr lang="en-US" dirty="0">
                <a:solidFill>
                  <a:srgbClr val="233667"/>
                </a:solidFill>
                <a:latin typeface="Helvetica 57 Condensed"/>
              </a:rPr>
              <a:t>performance</a:t>
            </a:r>
          </a:p>
          <a:p>
            <a:pPr lvl="1">
              <a:buClr>
                <a:srgbClr val="88B1BB"/>
              </a:buClr>
              <a:buFontTx/>
              <a:buChar char="‒"/>
            </a:pPr>
            <a:r>
              <a:rPr lang="en-US" dirty="0" smtClean="0">
                <a:solidFill>
                  <a:srgbClr val="233667"/>
                </a:solidFill>
                <a:latin typeface="Helvetica 57 Condensed"/>
              </a:rPr>
              <a:t>Efficient temperature management</a:t>
            </a:r>
            <a:endParaRPr lang="en-US" dirty="0">
              <a:solidFill>
                <a:srgbClr val="233667"/>
              </a:solidFill>
              <a:latin typeface="Helvetica 57 Condensed"/>
            </a:endParaRPr>
          </a:p>
          <a:p>
            <a:pPr lvl="1">
              <a:buClr>
                <a:srgbClr val="88B1BB"/>
              </a:buClr>
              <a:buFontTx/>
              <a:buChar char="‒"/>
            </a:pPr>
            <a:r>
              <a:rPr lang="en-US" dirty="0" smtClean="0">
                <a:solidFill>
                  <a:srgbClr val="233667"/>
                </a:solidFill>
                <a:latin typeface="Helvetica 57 Condensed"/>
              </a:rPr>
              <a:t>Stable luminance feedback</a:t>
            </a:r>
          </a:p>
          <a:p>
            <a:pPr lvl="1">
              <a:buClr>
                <a:srgbClr val="88B1BB"/>
              </a:buClr>
              <a:buFontTx/>
              <a:buChar char="‒"/>
            </a:pPr>
            <a:r>
              <a:rPr lang="en-US" dirty="0" smtClean="0">
                <a:solidFill>
                  <a:srgbClr val="233667"/>
                </a:solidFill>
                <a:latin typeface="Helvetica 57 Condensed"/>
              </a:rPr>
              <a:t>NIST traceable calibration</a:t>
            </a:r>
            <a:endParaRPr lang="en-US" dirty="0">
              <a:solidFill>
                <a:srgbClr val="233667"/>
              </a:solidFill>
              <a:latin typeface="Helvetica 57 Condensed"/>
            </a:endParaRPr>
          </a:p>
        </p:txBody>
      </p:sp>
      <p:pic>
        <p:nvPicPr>
          <p:cNvPr id="8" name="Picture 7"/>
          <p:cNvPicPr>
            <a:picLocks noChangeAspect="1"/>
          </p:cNvPicPr>
          <p:nvPr/>
        </p:nvPicPr>
        <p:blipFill>
          <a:blip r:embed="rId6"/>
          <a:stretch>
            <a:fillRect/>
          </a:stretch>
        </p:blipFill>
        <p:spPr>
          <a:xfrm>
            <a:off x="7780234" y="1999923"/>
            <a:ext cx="3548002" cy="41770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1987288"/>
      </p:ext>
    </p:extLst>
  </p:cSld>
  <p:clrMapOvr>
    <a:masterClrMapping/>
  </p:clrMapOvr>
  <mc:AlternateContent xmlns:mc="http://schemas.openxmlformats.org/markup-compatibility/2006" xmlns:p14="http://schemas.microsoft.com/office/powerpoint/2010/main">
    <mc:Choice Requires="p14">
      <p:transition spd="slow" p14:dur="2000" advTm="87097"/>
    </mc:Choice>
    <mc:Fallback xmlns="">
      <p:transition spd="slow" advTm="87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Key Features</a:t>
            </a:r>
          </a:p>
        </p:txBody>
      </p:sp>
      <p:sp>
        <p:nvSpPr>
          <p:cNvPr id="5" name="Content Placeholder 4"/>
          <p:cNvSpPr>
            <a:spLocks noGrp="1"/>
          </p:cNvSpPr>
          <p:nvPr>
            <p:ph sz="half" idx="1"/>
          </p:nvPr>
        </p:nvSpPr>
        <p:spPr>
          <a:xfrm>
            <a:off x="838200" y="1999923"/>
            <a:ext cx="5181600" cy="4177040"/>
          </a:xfrm>
        </p:spPr>
        <p:txBody>
          <a:bodyPr>
            <a:normAutofit/>
          </a:bodyPr>
          <a:lstStyle/>
          <a:p>
            <a:pPr>
              <a:buClr>
                <a:srgbClr val="88B1BB"/>
              </a:buClr>
            </a:pPr>
            <a:r>
              <a:rPr lang="en-US" dirty="0">
                <a:solidFill>
                  <a:srgbClr val="233667"/>
                </a:solidFill>
                <a:latin typeface="Helvetica 57 Condensed"/>
              </a:rPr>
              <a:t>LED-based source</a:t>
            </a:r>
          </a:p>
        </p:txBody>
      </p:sp>
      <p:pic>
        <p:nvPicPr>
          <p:cNvPr id="8" name="Picture 7"/>
          <p:cNvPicPr>
            <a:picLocks noChangeAspect="1"/>
          </p:cNvPicPr>
          <p:nvPr/>
        </p:nvPicPr>
        <p:blipFill>
          <a:blip r:embed="rId6"/>
          <a:stretch>
            <a:fillRect/>
          </a:stretch>
        </p:blipFill>
        <p:spPr>
          <a:xfrm>
            <a:off x="7780234" y="2015689"/>
            <a:ext cx="3548002" cy="41770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3811232"/>
      </p:ext>
    </p:extLst>
  </p:cSld>
  <p:clrMapOvr>
    <a:masterClrMapping/>
  </p:clrMapOvr>
  <mc:AlternateContent xmlns:mc="http://schemas.openxmlformats.org/markup-compatibility/2006" xmlns:p14="http://schemas.microsoft.com/office/powerpoint/2010/main">
    <mc:Choice Requires="p14">
      <p:transition spd="slow" p14:dur="2000" advTm="36323"/>
    </mc:Choice>
    <mc:Fallback xmlns="">
      <p:transition spd="slow" advTm="3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Key Features</a:t>
            </a:r>
          </a:p>
        </p:txBody>
      </p:sp>
      <p:sp>
        <p:nvSpPr>
          <p:cNvPr id="5" name="Content Placeholder 4"/>
          <p:cNvSpPr>
            <a:spLocks noGrp="1"/>
          </p:cNvSpPr>
          <p:nvPr>
            <p:ph sz="half" idx="1"/>
          </p:nvPr>
        </p:nvSpPr>
        <p:spPr>
          <a:xfrm>
            <a:off x="838200" y="1999923"/>
            <a:ext cx="5181600" cy="4177040"/>
          </a:xfrm>
        </p:spPr>
        <p:txBody>
          <a:bodyPr>
            <a:normAutofit/>
          </a:bodyPr>
          <a:lstStyle/>
          <a:p>
            <a:pPr>
              <a:buClr>
                <a:srgbClr val="88B1BB"/>
              </a:buClr>
            </a:pPr>
            <a:r>
              <a:rPr lang="en-US" dirty="0">
                <a:solidFill>
                  <a:srgbClr val="233667"/>
                </a:solidFill>
                <a:latin typeface="Helvetica 57 Condensed"/>
              </a:rPr>
              <a:t>LED-based source</a:t>
            </a:r>
          </a:p>
          <a:p>
            <a:pPr>
              <a:buClr>
                <a:srgbClr val="88B1BB"/>
              </a:buClr>
            </a:pPr>
            <a:r>
              <a:rPr lang="en-US" dirty="0">
                <a:solidFill>
                  <a:srgbClr val="233667"/>
                </a:solidFill>
                <a:latin typeface="Helvetica 57 Condensed"/>
              </a:rPr>
              <a:t>Application software provided</a:t>
            </a:r>
          </a:p>
          <a:p>
            <a:pPr marL="0" indent="0">
              <a:buClr>
                <a:srgbClr val="88B1BB"/>
              </a:buClr>
              <a:buNone/>
            </a:pPr>
            <a:endParaRPr lang="en-US" dirty="0">
              <a:solidFill>
                <a:srgbClr val="233667"/>
              </a:solidFill>
              <a:latin typeface="Helvetica 57 Condensed"/>
            </a:endParaRPr>
          </a:p>
        </p:txBody>
      </p:sp>
      <p:grpSp>
        <p:nvGrpSpPr>
          <p:cNvPr id="9" name="Group 8"/>
          <p:cNvGrpSpPr/>
          <p:nvPr/>
        </p:nvGrpSpPr>
        <p:grpSpPr>
          <a:xfrm>
            <a:off x="5875298" y="1999923"/>
            <a:ext cx="6227705" cy="4630444"/>
            <a:chOff x="5875298" y="1999923"/>
            <a:chExt cx="6227705" cy="4630444"/>
          </a:xfrm>
        </p:grpSpPr>
        <p:grpSp>
          <p:nvGrpSpPr>
            <p:cNvPr id="3" name="Group 2"/>
            <p:cNvGrpSpPr/>
            <p:nvPr/>
          </p:nvGrpSpPr>
          <p:grpSpPr>
            <a:xfrm>
              <a:off x="5875298" y="1999923"/>
              <a:ext cx="6227705" cy="4630444"/>
              <a:chOff x="5875298" y="1999923"/>
              <a:chExt cx="6227705" cy="4630444"/>
            </a:xfrm>
          </p:grpSpPr>
          <p:pic>
            <p:nvPicPr>
              <p:cNvPr id="2" name="Picture 1"/>
              <p:cNvPicPr>
                <a:picLocks noChangeAspect="1"/>
              </p:cNvPicPr>
              <p:nvPr/>
            </p:nvPicPr>
            <p:blipFill>
              <a:blip r:embed="rId6"/>
              <a:stretch>
                <a:fillRect/>
              </a:stretch>
            </p:blipFill>
            <p:spPr>
              <a:xfrm>
                <a:off x="5875298" y="1999923"/>
                <a:ext cx="6227705" cy="4630444"/>
              </a:xfrm>
              <a:prstGeom prst="rect">
                <a:avLst/>
              </a:prstGeom>
            </p:spPr>
          </p:pic>
          <p:pic>
            <p:nvPicPr>
              <p:cNvPr id="8" name="Picture 7" descr="OLI-Text Only Logo (00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1511" y="5706367"/>
                <a:ext cx="2368550" cy="520700"/>
              </a:xfrm>
              <a:prstGeom prst="rect">
                <a:avLst/>
              </a:prstGeom>
              <a:solidFill>
                <a:schemeClr val="bg1"/>
              </a:solidFill>
              <a:ln>
                <a:noFill/>
              </a:ln>
            </p:spPr>
          </p:pic>
        </p:grpSp>
        <p:sp>
          <p:nvSpPr>
            <p:cNvPr id="4" name="Rectangle 3"/>
            <p:cNvSpPr/>
            <p:nvPr/>
          </p:nvSpPr>
          <p:spPr>
            <a:xfrm>
              <a:off x="6837895" y="2066795"/>
              <a:ext cx="1741118" cy="150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5927332" y="2044346"/>
            <a:ext cx="184935" cy="195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6797696"/>
      </p:ext>
    </p:extLst>
  </p:cSld>
  <p:clrMapOvr>
    <a:masterClrMapping/>
  </p:clrMapOvr>
  <mc:AlternateContent xmlns:mc="http://schemas.openxmlformats.org/markup-compatibility/2006" xmlns:p14="http://schemas.microsoft.com/office/powerpoint/2010/main">
    <mc:Choice Requires="p14">
      <p:transition spd="slow" p14:dur="2000" advTm="34327"/>
    </mc:Choice>
    <mc:Fallback xmlns="">
      <p:transition spd="slow" advTm="3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Key Features</a:t>
            </a:r>
          </a:p>
        </p:txBody>
      </p:sp>
      <p:sp>
        <p:nvSpPr>
          <p:cNvPr id="5" name="Content Placeholder 4"/>
          <p:cNvSpPr>
            <a:spLocks noGrp="1"/>
          </p:cNvSpPr>
          <p:nvPr>
            <p:ph sz="half" idx="1"/>
          </p:nvPr>
        </p:nvSpPr>
        <p:spPr>
          <a:xfrm>
            <a:off x="838200" y="1999923"/>
            <a:ext cx="5181600" cy="4177040"/>
          </a:xfrm>
        </p:spPr>
        <p:txBody>
          <a:bodyPr>
            <a:normAutofit/>
          </a:bodyPr>
          <a:lstStyle/>
          <a:p>
            <a:pPr>
              <a:buClr>
                <a:srgbClr val="88B1BB"/>
              </a:buClr>
            </a:pPr>
            <a:r>
              <a:rPr lang="en-US" dirty="0">
                <a:solidFill>
                  <a:srgbClr val="233667"/>
                </a:solidFill>
                <a:latin typeface="Helvetica 57 Condensed"/>
              </a:rPr>
              <a:t>LED-based source</a:t>
            </a:r>
          </a:p>
          <a:p>
            <a:pPr>
              <a:buClr>
                <a:srgbClr val="88B1BB"/>
              </a:buClr>
            </a:pPr>
            <a:r>
              <a:rPr lang="en-US" dirty="0">
                <a:solidFill>
                  <a:srgbClr val="233667"/>
                </a:solidFill>
                <a:latin typeface="Helvetica 57 Condensed"/>
              </a:rPr>
              <a:t>Application software provided</a:t>
            </a:r>
          </a:p>
          <a:p>
            <a:pPr>
              <a:buClr>
                <a:srgbClr val="88B1BB"/>
              </a:buClr>
            </a:pPr>
            <a:r>
              <a:rPr lang="en-US" dirty="0">
                <a:solidFill>
                  <a:srgbClr val="233667"/>
                </a:solidFill>
                <a:latin typeface="Helvetica 57 Condensed"/>
              </a:rPr>
              <a:t>5 independently tunable channels</a:t>
            </a:r>
          </a:p>
        </p:txBody>
      </p:sp>
      <p:grpSp>
        <p:nvGrpSpPr>
          <p:cNvPr id="9" name="Group 8"/>
          <p:cNvGrpSpPr/>
          <p:nvPr/>
        </p:nvGrpSpPr>
        <p:grpSpPr>
          <a:xfrm>
            <a:off x="5875298" y="1999923"/>
            <a:ext cx="6227705" cy="4630444"/>
            <a:chOff x="5875298" y="1999923"/>
            <a:chExt cx="6227705" cy="4630444"/>
          </a:xfrm>
        </p:grpSpPr>
        <p:grpSp>
          <p:nvGrpSpPr>
            <p:cNvPr id="3" name="Group 2"/>
            <p:cNvGrpSpPr/>
            <p:nvPr/>
          </p:nvGrpSpPr>
          <p:grpSpPr>
            <a:xfrm>
              <a:off x="5875298" y="1999923"/>
              <a:ext cx="6227705" cy="4630444"/>
              <a:chOff x="5875298" y="1999923"/>
              <a:chExt cx="6227705" cy="4630444"/>
            </a:xfrm>
          </p:grpSpPr>
          <p:pic>
            <p:nvPicPr>
              <p:cNvPr id="2" name="Picture 1"/>
              <p:cNvPicPr>
                <a:picLocks noChangeAspect="1"/>
              </p:cNvPicPr>
              <p:nvPr/>
            </p:nvPicPr>
            <p:blipFill>
              <a:blip r:embed="rId6"/>
              <a:stretch>
                <a:fillRect/>
              </a:stretch>
            </p:blipFill>
            <p:spPr>
              <a:xfrm>
                <a:off x="5875298" y="1999923"/>
                <a:ext cx="6227705" cy="4630444"/>
              </a:xfrm>
              <a:prstGeom prst="rect">
                <a:avLst/>
              </a:prstGeom>
            </p:spPr>
          </p:pic>
          <p:pic>
            <p:nvPicPr>
              <p:cNvPr id="8" name="Picture 7" descr="OLI-Text Only Logo (00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1511" y="5706367"/>
                <a:ext cx="2368550" cy="520700"/>
              </a:xfrm>
              <a:prstGeom prst="rect">
                <a:avLst/>
              </a:prstGeom>
              <a:solidFill>
                <a:schemeClr val="bg1"/>
              </a:solidFill>
              <a:ln>
                <a:noFill/>
              </a:ln>
            </p:spPr>
          </p:pic>
        </p:grpSp>
        <p:sp>
          <p:nvSpPr>
            <p:cNvPr id="4" name="Rectangle 3"/>
            <p:cNvSpPr/>
            <p:nvPr/>
          </p:nvSpPr>
          <p:spPr>
            <a:xfrm>
              <a:off x="6837895" y="2066795"/>
              <a:ext cx="1741118" cy="150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5999966" y="3131507"/>
            <a:ext cx="5056932" cy="7640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p:cNvSpPr/>
          <p:nvPr/>
        </p:nvSpPr>
        <p:spPr>
          <a:xfrm>
            <a:off x="9519781" y="3264421"/>
            <a:ext cx="1878904" cy="393178"/>
          </a:xfrm>
          <a:prstGeom prst="arc">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5927332" y="2044346"/>
            <a:ext cx="184935" cy="195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1800071"/>
      </p:ext>
    </p:extLst>
  </p:cSld>
  <p:clrMapOvr>
    <a:masterClrMapping/>
  </p:clrMapOvr>
  <mc:AlternateContent xmlns:mc="http://schemas.openxmlformats.org/markup-compatibility/2006" xmlns:p14="http://schemas.microsoft.com/office/powerpoint/2010/main">
    <mc:Choice Requires="p14">
      <p:transition spd="slow" p14:dur="2000" advTm="21729"/>
    </mc:Choice>
    <mc:Fallback xmlns="">
      <p:transition spd="slow" advTm="2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Key Features</a:t>
            </a:r>
          </a:p>
        </p:txBody>
      </p:sp>
      <p:sp>
        <p:nvSpPr>
          <p:cNvPr id="5" name="Content Placeholder 4"/>
          <p:cNvSpPr>
            <a:spLocks noGrp="1"/>
          </p:cNvSpPr>
          <p:nvPr>
            <p:ph sz="half" idx="1"/>
          </p:nvPr>
        </p:nvSpPr>
        <p:spPr>
          <a:xfrm>
            <a:off x="838200" y="1999923"/>
            <a:ext cx="5181600" cy="4177040"/>
          </a:xfrm>
        </p:spPr>
        <p:txBody>
          <a:bodyPr>
            <a:normAutofit/>
          </a:bodyPr>
          <a:lstStyle/>
          <a:p>
            <a:pPr>
              <a:buClr>
                <a:srgbClr val="88B1BB"/>
              </a:buClr>
            </a:pPr>
            <a:r>
              <a:rPr lang="en-US" dirty="0">
                <a:solidFill>
                  <a:srgbClr val="233667"/>
                </a:solidFill>
                <a:latin typeface="Helvetica 57 Condensed"/>
              </a:rPr>
              <a:t>LED-based source</a:t>
            </a:r>
          </a:p>
          <a:p>
            <a:pPr>
              <a:buClr>
                <a:srgbClr val="88B1BB"/>
              </a:buClr>
            </a:pPr>
            <a:r>
              <a:rPr lang="en-US" dirty="0">
                <a:solidFill>
                  <a:srgbClr val="233667"/>
                </a:solidFill>
                <a:latin typeface="Helvetica 57 Condensed"/>
              </a:rPr>
              <a:t>Application software provided</a:t>
            </a:r>
          </a:p>
          <a:p>
            <a:pPr>
              <a:buClr>
                <a:srgbClr val="88B1BB"/>
              </a:buClr>
            </a:pPr>
            <a:r>
              <a:rPr lang="en-US" dirty="0" smtClean="0">
                <a:solidFill>
                  <a:srgbClr val="233667"/>
                </a:solidFill>
                <a:latin typeface="Helvetica 57 Condensed"/>
              </a:rPr>
              <a:t>5 </a:t>
            </a:r>
            <a:r>
              <a:rPr lang="en-US" dirty="0">
                <a:solidFill>
                  <a:srgbClr val="233667"/>
                </a:solidFill>
                <a:latin typeface="Helvetica 57 Condensed"/>
              </a:rPr>
              <a:t>independently tunable </a:t>
            </a:r>
            <a:r>
              <a:rPr lang="en-US" dirty="0" smtClean="0">
                <a:solidFill>
                  <a:srgbClr val="233667"/>
                </a:solidFill>
                <a:latin typeface="Helvetica 57 Condensed"/>
              </a:rPr>
              <a:t>channels</a:t>
            </a:r>
            <a:endParaRPr lang="en-US" dirty="0">
              <a:solidFill>
                <a:srgbClr val="233667"/>
              </a:solidFill>
              <a:latin typeface="Helvetica 57 Condensed"/>
            </a:endParaRPr>
          </a:p>
          <a:p>
            <a:pPr>
              <a:buClr>
                <a:srgbClr val="88B1BB"/>
              </a:buClr>
            </a:pPr>
            <a:r>
              <a:rPr lang="en-US" dirty="0">
                <a:solidFill>
                  <a:srgbClr val="233667"/>
                </a:solidFill>
                <a:latin typeface="Helvetica 57 Condensed"/>
              </a:rPr>
              <a:t>Built-in monitor detector</a:t>
            </a:r>
          </a:p>
        </p:txBody>
      </p:sp>
      <p:grpSp>
        <p:nvGrpSpPr>
          <p:cNvPr id="8" name="Group 7"/>
          <p:cNvGrpSpPr/>
          <p:nvPr/>
        </p:nvGrpSpPr>
        <p:grpSpPr>
          <a:xfrm>
            <a:off x="5875298" y="1999923"/>
            <a:ext cx="6227705" cy="4630444"/>
            <a:chOff x="5875298" y="1999923"/>
            <a:chExt cx="6227705" cy="4630444"/>
          </a:xfrm>
        </p:grpSpPr>
        <p:grpSp>
          <p:nvGrpSpPr>
            <p:cNvPr id="9" name="Group 8"/>
            <p:cNvGrpSpPr/>
            <p:nvPr/>
          </p:nvGrpSpPr>
          <p:grpSpPr>
            <a:xfrm>
              <a:off x="5875298" y="1999923"/>
              <a:ext cx="6227705" cy="4630444"/>
              <a:chOff x="5875298" y="1999923"/>
              <a:chExt cx="6227705" cy="4630444"/>
            </a:xfrm>
          </p:grpSpPr>
          <p:pic>
            <p:nvPicPr>
              <p:cNvPr id="11" name="Picture 10"/>
              <p:cNvPicPr>
                <a:picLocks noChangeAspect="1"/>
              </p:cNvPicPr>
              <p:nvPr/>
            </p:nvPicPr>
            <p:blipFill>
              <a:blip r:embed="rId6"/>
              <a:stretch>
                <a:fillRect/>
              </a:stretch>
            </p:blipFill>
            <p:spPr>
              <a:xfrm>
                <a:off x="5875298" y="1999923"/>
                <a:ext cx="6227705" cy="4630444"/>
              </a:xfrm>
              <a:prstGeom prst="rect">
                <a:avLst/>
              </a:prstGeom>
            </p:spPr>
          </p:pic>
          <p:pic>
            <p:nvPicPr>
              <p:cNvPr id="12" name="Picture 11" descr="OLI-Text Only Logo (00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1511" y="5706367"/>
                <a:ext cx="2368550" cy="520700"/>
              </a:xfrm>
              <a:prstGeom prst="rect">
                <a:avLst/>
              </a:prstGeom>
              <a:solidFill>
                <a:schemeClr val="bg1"/>
              </a:solidFill>
              <a:ln>
                <a:noFill/>
              </a:ln>
            </p:spPr>
          </p:pic>
        </p:grpSp>
        <p:sp>
          <p:nvSpPr>
            <p:cNvPr id="10" name="Rectangle 9"/>
            <p:cNvSpPr/>
            <p:nvPr/>
          </p:nvSpPr>
          <p:spPr>
            <a:xfrm>
              <a:off x="6837895" y="2066795"/>
              <a:ext cx="1741118" cy="150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p:cNvSpPr/>
          <p:nvPr/>
        </p:nvSpPr>
        <p:spPr>
          <a:xfrm>
            <a:off x="7928975" y="4459266"/>
            <a:ext cx="1929009" cy="6764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27332" y="2044346"/>
            <a:ext cx="184935" cy="195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5013665"/>
      </p:ext>
    </p:extLst>
  </p:cSld>
  <p:clrMapOvr>
    <a:masterClrMapping/>
  </p:clrMapOvr>
  <mc:AlternateContent xmlns:mc="http://schemas.openxmlformats.org/markup-compatibility/2006" xmlns:p14="http://schemas.microsoft.com/office/powerpoint/2010/main">
    <mc:Choice Requires="p14">
      <p:transition spd="slow" p14:dur="2000" advTm="22259"/>
    </mc:Choice>
    <mc:Fallback xmlns="">
      <p:transition spd="slow" advTm="2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FFBDB8-66C5-8742-8947-DE3B70049231}"/>
              </a:ext>
            </a:extLst>
          </p:cNvPr>
          <p:cNvSpPr txBox="1">
            <a:spLocks/>
          </p:cNvSpPr>
          <p:nvPr/>
        </p:nvSpPr>
        <p:spPr>
          <a:xfrm>
            <a:off x="5700888" y="251022"/>
            <a:ext cx="5881511" cy="98423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b="1" dirty="0">
                <a:solidFill>
                  <a:schemeClr val="bg1"/>
                </a:solidFill>
              </a:rPr>
              <a:t>OL 459 Key Features</a:t>
            </a:r>
          </a:p>
        </p:txBody>
      </p:sp>
      <p:sp>
        <p:nvSpPr>
          <p:cNvPr id="5" name="Content Placeholder 4"/>
          <p:cNvSpPr>
            <a:spLocks noGrp="1"/>
          </p:cNvSpPr>
          <p:nvPr>
            <p:ph sz="half" idx="1"/>
          </p:nvPr>
        </p:nvSpPr>
        <p:spPr>
          <a:xfrm>
            <a:off x="838200" y="1999923"/>
            <a:ext cx="5181600" cy="4177040"/>
          </a:xfrm>
        </p:spPr>
        <p:txBody>
          <a:bodyPr>
            <a:normAutofit/>
          </a:bodyPr>
          <a:lstStyle/>
          <a:p>
            <a:pPr>
              <a:buClr>
                <a:srgbClr val="88B1BB"/>
              </a:buClr>
            </a:pPr>
            <a:r>
              <a:rPr lang="en-US" dirty="0">
                <a:solidFill>
                  <a:srgbClr val="233667"/>
                </a:solidFill>
                <a:latin typeface="Helvetica 57 Condensed"/>
              </a:rPr>
              <a:t>LED-based source</a:t>
            </a:r>
          </a:p>
          <a:p>
            <a:pPr>
              <a:buClr>
                <a:srgbClr val="88B1BB"/>
              </a:buClr>
            </a:pPr>
            <a:r>
              <a:rPr lang="en-US" dirty="0">
                <a:solidFill>
                  <a:srgbClr val="233667"/>
                </a:solidFill>
                <a:latin typeface="Helvetica 57 Condensed"/>
              </a:rPr>
              <a:t>5 independently tunable channels</a:t>
            </a:r>
          </a:p>
          <a:p>
            <a:pPr>
              <a:buClr>
                <a:srgbClr val="88B1BB"/>
              </a:buClr>
            </a:pPr>
            <a:r>
              <a:rPr lang="en-US" dirty="0">
                <a:solidFill>
                  <a:srgbClr val="233667"/>
                </a:solidFill>
                <a:latin typeface="Helvetica 57 Condensed"/>
              </a:rPr>
              <a:t>Application software provided</a:t>
            </a:r>
          </a:p>
          <a:p>
            <a:pPr>
              <a:buClr>
                <a:srgbClr val="88B1BB"/>
              </a:buClr>
            </a:pPr>
            <a:r>
              <a:rPr lang="en-US" dirty="0">
                <a:solidFill>
                  <a:srgbClr val="233667"/>
                </a:solidFill>
                <a:latin typeface="Helvetica 57 Condensed"/>
              </a:rPr>
              <a:t>Built-in monitor detector</a:t>
            </a:r>
          </a:p>
          <a:p>
            <a:pPr>
              <a:buClr>
                <a:srgbClr val="88B1BB"/>
              </a:buClr>
            </a:pPr>
            <a:r>
              <a:rPr lang="en-US" dirty="0">
                <a:solidFill>
                  <a:srgbClr val="233667"/>
                </a:solidFill>
                <a:latin typeface="Helvetica 57 Condensed"/>
              </a:rPr>
              <a:t>High spatial uniformity</a:t>
            </a: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47000"/>
                    </a14:imgEffect>
                  </a14:imgLayer>
                </a14:imgProps>
              </a:ext>
            </a:extLst>
          </a:blip>
          <a:stretch>
            <a:fillRect/>
          </a:stretch>
        </p:blipFill>
        <p:spPr>
          <a:xfrm>
            <a:off x="6515099" y="1578605"/>
            <a:ext cx="5067300" cy="5019675"/>
          </a:xfrm>
          <a:prstGeom prst="rect">
            <a:avLst/>
          </a:prstGeom>
        </p:spPr>
      </p:pic>
      <p:sp>
        <p:nvSpPr>
          <p:cNvPr id="2" name="TextBox 1"/>
          <p:cNvSpPr txBox="1"/>
          <p:nvPr/>
        </p:nvSpPr>
        <p:spPr>
          <a:xfrm>
            <a:off x="7526213" y="3825202"/>
            <a:ext cx="3134675" cy="707886"/>
          </a:xfrm>
          <a:prstGeom prst="rect">
            <a:avLst/>
          </a:prstGeom>
          <a:noFill/>
        </p:spPr>
        <p:txBody>
          <a:bodyPr wrap="square" rtlCol="0">
            <a:spAutoFit/>
          </a:bodyPr>
          <a:lstStyle/>
          <a:p>
            <a:pPr algn="ctr"/>
            <a:r>
              <a:rPr lang="en-US" sz="4000" u="sng" dirty="0" smtClean="0">
                <a:solidFill>
                  <a:srgbClr val="233667"/>
                </a:solidFill>
              </a:rPr>
              <a:t>+</a:t>
            </a:r>
            <a:r>
              <a:rPr lang="en-US" sz="4000" dirty="0" smtClean="0">
                <a:solidFill>
                  <a:srgbClr val="233667"/>
                </a:solidFill>
              </a:rPr>
              <a:t> 1%</a:t>
            </a:r>
            <a:endParaRPr lang="en-US" sz="4000" dirty="0">
              <a:solidFill>
                <a:srgbClr val="233667"/>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9419774"/>
      </p:ext>
    </p:extLst>
  </p:cSld>
  <p:clrMapOvr>
    <a:masterClrMapping/>
  </p:clrMapOvr>
  <mc:AlternateContent xmlns:mc="http://schemas.openxmlformats.org/markup-compatibility/2006" xmlns:p14="http://schemas.microsoft.com/office/powerpoint/2010/main">
    <mc:Choice Requires="p14">
      <p:transition spd="slow" p14:dur="2000" advTm="25358"/>
    </mc:Choice>
    <mc:Fallback xmlns="">
      <p:transition spd="slow" advTm="2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6029</TotalTime>
  <Words>1513</Words>
  <Application>Microsoft Office PowerPoint</Application>
  <PresentationFormat>Widescreen</PresentationFormat>
  <Paragraphs>139</Paragraphs>
  <Slides>16</Slides>
  <Notes>16</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Helvetica 57 Condensed</vt:lpstr>
      <vt:lpstr>Office Theme</vt:lpstr>
      <vt:lpstr>OL 459 LED Sphere Calibration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Saftlas</dc:creator>
  <cp:lastModifiedBy>Chris Gordon</cp:lastModifiedBy>
  <cp:revision>118</cp:revision>
  <dcterms:created xsi:type="dcterms:W3CDTF">2018-03-21T15:35:32Z</dcterms:created>
  <dcterms:modified xsi:type="dcterms:W3CDTF">2020-04-21T17:22:59Z</dcterms:modified>
</cp:coreProperties>
</file>